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8"/>
  </p:notesMasterIdLst>
  <p:handoutMasterIdLst>
    <p:handoutMasterId r:id="rId169"/>
  </p:handoutMasterIdLst>
  <p:sldIdLst>
    <p:sldId id="396" r:id="rId2"/>
    <p:sldId id="554" r:id="rId3"/>
    <p:sldId id="460" r:id="rId4"/>
    <p:sldId id="399" r:id="rId5"/>
    <p:sldId id="531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552" r:id="rId14"/>
    <p:sldId id="510" r:id="rId15"/>
    <p:sldId id="509" r:id="rId16"/>
    <p:sldId id="407" r:id="rId17"/>
    <p:sldId id="409" r:id="rId18"/>
    <p:sldId id="511" r:id="rId19"/>
    <p:sldId id="410" r:id="rId20"/>
    <p:sldId id="411" r:id="rId21"/>
    <p:sldId id="412" r:id="rId22"/>
    <p:sldId id="413" r:id="rId23"/>
    <p:sldId id="519" r:id="rId24"/>
    <p:sldId id="414" r:id="rId25"/>
    <p:sldId id="512" r:id="rId26"/>
    <p:sldId id="415" r:id="rId27"/>
    <p:sldId id="416" r:id="rId28"/>
    <p:sldId id="514" r:id="rId29"/>
    <p:sldId id="513" r:id="rId30"/>
    <p:sldId id="417" r:id="rId31"/>
    <p:sldId id="419" r:id="rId32"/>
    <p:sldId id="418" r:id="rId33"/>
    <p:sldId id="420" r:id="rId34"/>
    <p:sldId id="515" r:id="rId35"/>
    <p:sldId id="421" r:id="rId36"/>
    <p:sldId id="422" r:id="rId37"/>
    <p:sldId id="423" r:id="rId38"/>
    <p:sldId id="424" r:id="rId39"/>
    <p:sldId id="425" r:id="rId40"/>
    <p:sldId id="516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517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520" r:id="rId59"/>
    <p:sldId id="442" r:id="rId60"/>
    <p:sldId id="443" r:id="rId61"/>
    <p:sldId id="445" r:id="rId62"/>
    <p:sldId id="555" r:id="rId63"/>
    <p:sldId id="446" r:id="rId64"/>
    <p:sldId id="447" r:id="rId65"/>
    <p:sldId id="557" r:id="rId66"/>
    <p:sldId id="556" r:id="rId67"/>
    <p:sldId id="448" r:id="rId68"/>
    <p:sldId id="450" r:id="rId69"/>
    <p:sldId id="451" r:id="rId70"/>
    <p:sldId id="452" r:id="rId71"/>
    <p:sldId id="453" r:id="rId72"/>
    <p:sldId id="454" r:id="rId73"/>
    <p:sldId id="455" r:id="rId74"/>
    <p:sldId id="456" r:id="rId75"/>
    <p:sldId id="525" r:id="rId76"/>
    <p:sldId id="528" r:id="rId77"/>
    <p:sldId id="559" r:id="rId78"/>
    <p:sldId id="560" r:id="rId79"/>
    <p:sldId id="558" r:id="rId80"/>
    <p:sldId id="524" r:id="rId81"/>
    <p:sldId id="529" r:id="rId82"/>
    <p:sldId id="530" r:id="rId83"/>
    <p:sldId id="527" r:id="rId84"/>
    <p:sldId id="459" r:id="rId85"/>
    <p:sldId id="461" r:id="rId86"/>
    <p:sldId id="462" r:id="rId87"/>
    <p:sldId id="463" r:id="rId88"/>
    <p:sldId id="464" r:id="rId89"/>
    <p:sldId id="465" r:id="rId90"/>
    <p:sldId id="466" r:id="rId91"/>
    <p:sldId id="468" r:id="rId92"/>
    <p:sldId id="469" r:id="rId93"/>
    <p:sldId id="470" r:id="rId94"/>
    <p:sldId id="532" r:id="rId95"/>
    <p:sldId id="471" r:id="rId96"/>
    <p:sldId id="472" r:id="rId97"/>
    <p:sldId id="473" r:id="rId98"/>
    <p:sldId id="474" r:id="rId99"/>
    <p:sldId id="475" r:id="rId100"/>
    <p:sldId id="476" r:id="rId101"/>
    <p:sldId id="477" r:id="rId102"/>
    <p:sldId id="478" r:id="rId103"/>
    <p:sldId id="479" r:id="rId104"/>
    <p:sldId id="480" r:id="rId105"/>
    <p:sldId id="481" r:id="rId106"/>
    <p:sldId id="482" r:id="rId107"/>
    <p:sldId id="483" r:id="rId108"/>
    <p:sldId id="484" r:id="rId109"/>
    <p:sldId id="485" r:id="rId110"/>
    <p:sldId id="486" r:id="rId111"/>
    <p:sldId id="487" r:id="rId112"/>
    <p:sldId id="488" r:id="rId113"/>
    <p:sldId id="489" r:id="rId114"/>
    <p:sldId id="490" r:id="rId115"/>
    <p:sldId id="587" r:id="rId116"/>
    <p:sldId id="491" r:id="rId117"/>
    <p:sldId id="533" r:id="rId118"/>
    <p:sldId id="534" r:id="rId119"/>
    <p:sldId id="535" r:id="rId120"/>
    <p:sldId id="536" r:id="rId121"/>
    <p:sldId id="585" r:id="rId122"/>
    <p:sldId id="538" r:id="rId123"/>
    <p:sldId id="492" r:id="rId124"/>
    <p:sldId id="493" r:id="rId125"/>
    <p:sldId id="494" r:id="rId126"/>
    <p:sldId id="539" r:id="rId127"/>
    <p:sldId id="540" r:id="rId128"/>
    <p:sldId id="588" r:id="rId129"/>
    <p:sldId id="542" r:id="rId130"/>
    <p:sldId id="541" r:id="rId131"/>
    <p:sldId id="495" r:id="rId132"/>
    <p:sldId id="496" r:id="rId133"/>
    <p:sldId id="497" r:id="rId134"/>
    <p:sldId id="498" r:id="rId135"/>
    <p:sldId id="581" r:id="rId136"/>
    <p:sldId id="565" r:id="rId137"/>
    <p:sldId id="589" r:id="rId138"/>
    <p:sldId id="566" r:id="rId139"/>
    <p:sldId id="567" r:id="rId140"/>
    <p:sldId id="568" r:id="rId141"/>
    <p:sldId id="586" r:id="rId142"/>
    <p:sldId id="561" r:id="rId143"/>
    <p:sldId id="562" r:id="rId144"/>
    <p:sldId id="563" r:id="rId145"/>
    <p:sldId id="570" r:id="rId146"/>
    <p:sldId id="571" r:id="rId147"/>
    <p:sldId id="572" r:id="rId148"/>
    <p:sldId id="573" r:id="rId149"/>
    <p:sldId id="574" r:id="rId150"/>
    <p:sldId id="575" r:id="rId151"/>
    <p:sldId id="576" r:id="rId152"/>
    <p:sldId id="577" r:id="rId153"/>
    <p:sldId id="578" r:id="rId154"/>
    <p:sldId id="579" r:id="rId155"/>
    <p:sldId id="580" r:id="rId156"/>
    <p:sldId id="502" r:id="rId157"/>
    <p:sldId id="543" r:id="rId158"/>
    <p:sldId id="506" r:id="rId159"/>
    <p:sldId id="503" r:id="rId160"/>
    <p:sldId id="504" r:id="rId161"/>
    <p:sldId id="507" r:id="rId162"/>
    <p:sldId id="547" r:id="rId163"/>
    <p:sldId id="548" r:id="rId164"/>
    <p:sldId id="551" r:id="rId165"/>
    <p:sldId id="550" r:id="rId166"/>
    <p:sldId id="549" r:id="rId167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677228"/>
    <a:srgbClr val="6E792B"/>
    <a:srgbClr val="76822E"/>
    <a:srgbClr val="4F571F"/>
    <a:srgbClr val="6F6A07"/>
    <a:srgbClr val="827C08"/>
    <a:srgbClr val="A29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2" autoAdjust="0"/>
    <p:restoredTop sz="89926" autoAdjust="0"/>
  </p:normalViewPr>
  <p:slideViewPr>
    <p:cSldViewPr snapToObjects="1">
      <p:cViewPr varScale="1">
        <p:scale>
          <a:sx n="79" d="100"/>
          <a:sy n="79" d="100"/>
        </p:scale>
        <p:origin x="1954" y="67"/>
      </p:cViewPr>
      <p:guideLst>
        <p:guide orient="horz" pos="19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12"/>
    </p:cViewPr>
  </p:sorterViewPr>
  <p:notesViewPr>
    <p:cSldViewPr snapToObjects="1">
      <p:cViewPr>
        <p:scale>
          <a:sx n="100" d="100"/>
          <a:sy n="100" d="100"/>
        </p:scale>
        <p:origin x="-2520" y="7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DC5C7E7-222F-4F29-A1C9-CD02829D590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944ABBB-60C5-4ACE-8C11-8DCD5EA024C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C9F840-75FA-45BD-BDB9-6DA8083DAE91}" type="slidenum">
              <a:rPr lang="en-CA" altLang="en-US" sz="1200">
                <a:latin typeface="Tahoma" panose="020B0604030504040204" pitchFamily="34" charset="0"/>
              </a:rPr>
              <a:pPr/>
              <a:t>7</a:t>
            </a:fld>
            <a:endParaRPr lang="en-CA" altLang="en-US" sz="1200" dirty="0">
              <a:latin typeface="Tahoma" panose="020B060403050404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DD97C2-04F5-42D5-93C8-C655D1E932B3}" type="slidenum">
              <a:rPr lang="en-CA" altLang="en-US" sz="1200">
                <a:latin typeface="Tahoma" panose="020B0604030504040204" pitchFamily="34" charset="0"/>
              </a:rPr>
              <a:pPr/>
              <a:t>31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99EB32-43B1-42B4-AB8A-EAB1F0FD616C}" type="slidenum">
              <a:rPr lang="en-CA" altLang="en-US" sz="1200">
                <a:latin typeface="Tahoma" panose="020B0604030504040204" pitchFamily="34" charset="0"/>
              </a:rPr>
              <a:pPr/>
              <a:t>32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0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3340CC-3A58-4956-8DE5-2821368CBA6C}" type="slidenum">
              <a:rPr lang="en-CA" altLang="en-US" sz="1200">
                <a:latin typeface="Tahoma" panose="020B0604030504040204" pitchFamily="34" charset="0"/>
              </a:rPr>
              <a:pPr/>
              <a:t>33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4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99EB32-43B1-42B4-AB8A-EAB1F0FD616C}" type="slidenum">
              <a:rPr lang="en-CA" altLang="en-US" sz="1200">
                <a:latin typeface="Tahoma" panose="020B0604030504040204" pitchFamily="34" charset="0"/>
              </a:rPr>
              <a:pPr/>
              <a:t>34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76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A57408B-3D20-4D72-895B-340BF5BF78E3}" type="slidenum">
              <a:rPr lang="en-CA" altLang="en-US" sz="1200">
                <a:latin typeface="Tahoma" panose="020B0604030504040204" pitchFamily="34" charset="0"/>
              </a:rPr>
              <a:pPr/>
              <a:t>38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49155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78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8F68B-6C5D-44B5-A16B-BD3DFC6EFF9D}" type="slidenum">
              <a:rPr lang="en-CA" altLang="en-US" sz="1200">
                <a:latin typeface="Tahoma" panose="020B0604030504040204" pitchFamily="34" charset="0"/>
              </a:rPr>
              <a:pPr/>
              <a:t>39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86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8F68B-6C5D-44B5-A16B-BD3DFC6EFF9D}" type="slidenum">
              <a:rPr lang="en-CA" altLang="en-US" sz="1200">
                <a:latin typeface="Tahoma" panose="020B0604030504040204" pitchFamily="34" charset="0"/>
              </a:rPr>
              <a:pPr/>
              <a:t>40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8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FC8954-5282-4088-AD08-F9F115949BE4}" type="slidenum">
              <a:rPr lang="en-CA" altLang="en-US" sz="1200">
                <a:latin typeface="Tahoma" panose="020B0604030504040204" pitchFamily="34" charset="0"/>
              </a:rPr>
              <a:pPr/>
              <a:t>41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65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4FB0EB-B040-4A6A-B18E-EDE5AB5993AA}" type="slidenum">
              <a:rPr lang="en-CA" altLang="en-US" sz="1200">
                <a:latin typeface="Tahoma" panose="020B0604030504040204" pitchFamily="34" charset="0"/>
              </a:rPr>
              <a:pPr/>
              <a:t>42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1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D0BE70-1BB7-4EE1-84F5-0CC3ED72A5F5}" type="slidenum">
              <a:rPr lang="en-CA" altLang="en-US" sz="1200">
                <a:latin typeface="Tahoma" panose="020B0604030504040204" pitchFamily="34" charset="0"/>
              </a:rPr>
              <a:pPr/>
              <a:t>43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5E94DE-8609-444C-8E2B-F3EF67EFF635}" type="slidenum">
              <a:rPr lang="en-CA" altLang="en-US" sz="1200">
                <a:latin typeface="Tahoma" panose="020B0604030504040204" pitchFamily="34" charset="0"/>
              </a:rPr>
              <a:pPr/>
              <a:t>8</a:t>
            </a:fld>
            <a:endParaRPr lang="en-CA" altLang="en-US" sz="1200" dirty="0">
              <a:latin typeface="Tahoma" panose="020B060403050404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12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70C682-3E3D-407F-BFF1-306B46C0B2FD}" type="slidenum">
              <a:rPr lang="en-CA" altLang="en-US" sz="1200">
                <a:latin typeface="Tahoma" panose="020B0604030504040204" pitchFamily="34" charset="0"/>
              </a:rPr>
              <a:pPr/>
              <a:t>44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6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D56A52-7D70-4320-BFE5-ED12BEA20232}" type="slidenum">
              <a:rPr lang="en-CA" altLang="en-US" sz="1200">
                <a:latin typeface="Tahoma" panose="020B0604030504040204" pitchFamily="34" charset="0"/>
              </a:rPr>
              <a:pPr/>
              <a:t>45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8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314A74-0AEC-43E0-820B-C260D2C80006}" type="slidenum">
              <a:rPr lang="en-CA" altLang="en-US" sz="1200">
                <a:latin typeface="Tahoma" panose="020B0604030504040204" pitchFamily="34" charset="0"/>
              </a:rPr>
              <a:pPr/>
              <a:t>46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6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B506E9-F5AF-4B99-8024-AAC0A393A18B}" type="slidenum">
              <a:rPr lang="en-CA" altLang="en-US" sz="1200">
                <a:latin typeface="Tahoma" panose="020B0604030504040204" pitchFamily="34" charset="0"/>
              </a:rPr>
              <a:pPr/>
              <a:t>47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5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C2C15A-EFB2-4C78-80D8-3E2A6260DD17}" type="slidenum">
              <a:rPr lang="en-CA" altLang="en-US" sz="1200">
                <a:latin typeface="Tahoma" panose="020B0604030504040204" pitchFamily="34" charset="0"/>
              </a:rPr>
              <a:pPr/>
              <a:t>48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8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C2C15A-EFB2-4C78-80D8-3E2A6260DD17}" type="slidenum">
              <a:rPr lang="en-CA" altLang="en-US" sz="1200">
                <a:latin typeface="Tahoma" panose="020B0604030504040204" pitchFamily="34" charset="0"/>
              </a:rPr>
              <a:pPr/>
              <a:t>49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09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5D60DF-C9B4-4036-A3E6-8D4BA4FA781A}" type="slidenum">
              <a:rPr lang="en-CA" altLang="en-US" sz="1200">
                <a:latin typeface="Tahoma" panose="020B0604030504040204" pitchFamily="34" charset="0"/>
              </a:rPr>
              <a:pPr/>
              <a:t>50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27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360AA8-4410-4E4A-8238-940A9AA1AC37}" type="slidenum">
              <a:rPr lang="en-CA" altLang="en-US" sz="1200">
                <a:latin typeface="Tahoma" panose="020B0604030504040204" pitchFamily="34" charset="0"/>
              </a:rPr>
              <a:pPr/>
              <a:t>51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48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C59900-94D4-4A7C-8BD7-9141B87BC0E9}" type="slidenum">
              <a:rPr lang="en-CA" altLang="en-US" sz="1200">
                <a:latin typeface="Tahoma" panose="020B0604030504040204" pitchFamily="34" charset="0"/>
              </a:rPr>
              <a:pPr/>
              <a:t>52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43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67D49A-EBB0-4F25-946F-7F3283608E13}" type="slidenum">
              <a:rPr lang="en-CA" altLang="en-US" sz="1200">
                <a:latin typeface="Tahoma" panose="020B0604030504040204" pitchFamily="34" charset="0"/>
              </a:rPr>
              <a:pPr/>
              <a:t>53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2F226CF-B411-4E4D-94F5-4589007172AF}" type="slidenum">
              <a:rPr lang="en-CA" altLang="en-US" sz="1200">
                <a:latin typeface="Tahoma" panose="020B0604030504040204" pitchFamily="34" charset="0"/>
              </a:rPr>
              <a:pPr/>
              <a:t>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8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169F1A-17F9-471D-9DEB-A9084FDEC6F6}" type="slidenum">
              <a:rPr lang="en-CA" altLang="en-US" sz="1200">
                <a:latin typeface="Tahoma" panose="020B0604030504040204" pitchFamily="34" charset="0"/>
              </a:rPr>
              <a:pPr/>
              <a:t>54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F732C1-8353-4D34-AC6F-3C02CC3C33FF}" type="slidenum">
              <a:rPr lang="en-CA" altLang="en-US" sz="1200">
                <a:latin typeface="Tahoma" panose="020B0604030504040204" pitchFamily="34" charset="0"/>
              </a:rPr>
              <a:pPr/>
              <a:t>55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72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C6A6CC-416F-4C3D-8624-2429B2711007}" type="slidenum">
              <a:rPr lang="en-CA" altLang="en-US" sz="1200">
                <a:latin typeface="Tahoma" panose="020B0604030504040204" pitchFamily="34" charset="0"/>
              </a:rPr>
              <a:pPr/>
              <a:t>61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97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C6A6CC-416F-4C3D-8624-2429B2711007}" type="slidenum">
              <a:rPr lang="en-CA" altLang="en-US" sz="1200">
                <a:latin typeface="Tahoma" panose="020B0604030504040204" pitchFamily="34" charset="0"/>
              </a:rPr>
              <a:pPr/>
              <a:t>62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67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■The university is organized into colleges (COLLEGE), and each college has a unique name (</a:t>
            </a:r>
            <a:r>
              <a:rPr lang="en-CA" dirty="0" err="1" smtClean="0"/>
              <a:t>CName</a:t>
            </a:r>
            <a:r>
              <a:rPr lang="en-CA" dirty="0" smtClean="0"/>
              <a:t>), a main office (</a:t>
            </a:r>
            <a:r>
              <a:rPr lang="en-CA" dirty="0" err="1" smtClean="0"/>
              <a:t>COffice</a:t>
            </a:r>
            <a:r>
              <a:rPr lang="en-CA" dirty="0" smtClean="0"/>
              <a:t>) and phone (</a:t>
            </a:r>
            <a:r>
              <a:rPr lang="en-CA" dirty="0" err="1" smtClean="0"/>
              <a:t>CPhone</a:t>
            </a:r>
            <a:r>
              <a:rPr lang="en-CA" dirty="0" smtClean="0"/>
              <a:t>), and a particular faculty member who is dean of the college. Each college administers a number of academic departments (DEPT). Each department has a unique name (</a:t>
            </a:r>
            <a:r>
              <a:rPr lang="en-CA" dirty="0" err="1" smtClean="0"/>
              <a:t>DName</a:t>
            </a:r>
            <a:r>
              <a:rPr lang="en-CA" dirty="0" smtClean="0"/>
              <a:t>), a unique code number (</a:t>
            </a:r>
            <a:r>
              <a:rPr lang="en-CA" dirty="0" err="1" smtClean="0"/>
              <a:t>DCode</a:t>
            </a:r>
            <a:r>
              <a:rPr lang="en-CA" dirty="0" smtClean="0"/>
              <a:t>), a main office (</a:t>
            </a:r>
            <a:r>
              <a:rPr lang="en-CA" dirty="0" err="1" smtClean="0"/>
              <a:t>DOffice</a:t>
            </a:r>
            <a:r>
              <a:rPr lang="en-CA" dirty="0" smtClean="0"/>
              <a:t>) and phone (</a:t>
            </a:r>
            <a:r>
              <a:rPr lang="en-CA" dirty="0" err="1" smtClean="0"/>
              <a:t>DPhone</a:t>
            </a:r>
            <a:r>
              <a:rPr lang="en-CA" dirty="0" smtClean="0"/>
              <a:t>), and a particular faculty member who chairs the department. We keep track of the start date (</a:t>
            </a:r>
            <a:r>
              <a:rPr lang="en-CA" dirty="0" err="1" smtClean="0"/>
              <a:t>CStartDate</a:t>
            </a:r>
            <a:r>
              <a:rPr lang="en-CA" dirty="0" smtClean="0"/>
              <a:t>) when that </a:t>
            </a:r>
            <a:r>
              <a:rPr lang="en-CA" dirty="0" err="1" smtClean="0"/>
              <a:t>faculty</a:t>
            </a:r>
            <a:r>
              <a:rPr lang="en-CA" dirty="0" smtClean="0"/>
              <a:t> member began chairing the department.</a:t>
            </a:r>
          </a:p>
          <a:p>
            <a:r>
              <a:rPr lang="en-CA" dirty="0" smtClean="0"/>
              <a:t>■ A department offers a number of courses (COURSE), each of which has a unique course name (</a:t>
            </a:r>
            <a:r>
              <a:rPr lang="en-CA" dirty="0" err="1" smtClean="0"/>
              <a:t>CoName</a:t>
            </a:r>
            <a:r>
              <a:rPr lang="en-CA" dirty="0" smtClean="0"/>
              <a:t>), a unique code number (</a:t>
            </a:r>
            <a:r>
              <a:rPr lang="en-CA" dirty="0" err="1" smtClean="0"/>
              <a:t>CCode</a:t>
            </a:r>
            <a:r>
              <a:rPr lang="en-CA" dirty="0" smtClean="0"/>
              <a:t>), a course level (Level: this can be coded as 1 for freshman level, 2 for sophomore, 3 for junior, 4 for senior, 5 for MS level, and 6 for PhD level), a course credit hours (Credits), and a course description (</a:t>
            </a:r>
            <a:r>
              <a:rPr lang="en-CA" dirty="0" err="1" smtClean="0"/>
              <a:t>CDesc</a:t>
            </a:r>
            <a:r>
              <a:rPr lang="en-CA" dirty="0" smtClean="0"/>
              <a:t>). The database also keeps track of instructors (INSTRUCTOR); and each instructor has a unique </a:t>
            </a:r>
            <a:r>
              <a:rPr lang="en-CA" dirty="0" err="1" smtClean="0"/>
              <a:t>identifier</a:t>
            </a:r>
            <a:r>
              <a:rPr lang="en-CA" dirty="0" smtClean="0"/>
              <a:t> (Id), name (</a:t>
            </a:r>
            <a:r>
              <a:rPr lang="en-CA" dirty="0" err="1" smtClean="0"/>
              <a:t>IName</a:t>
            </a:r>
            <a:r>
              <a:rPr lang="en-CA" dirty="0" smtClean="0"/>
              <a:t>), office (</a:t>
            </a:r>
            <a:r>
              <a:rPr lang="en-CA" dirty="0" err="1" smtClean="0"/>
              <a:t>IOffice</a:t>
            </a:r>
            <a:r>
              <a:rPr lang="en-CA" dirty="0" smtClean="0"/>
              <a:t>), phone (IPhone), and rank (Rank); in addition, each instructor works for one primary academic department. </a:t>
            </a:r>
          </a:p>
          <a:p>
            <a:r>
              <a:rPr lang="en-CA" dirty="0" smtClean="0"/>
              <a:t>■ The database will keep student data (STUDENT) and stores each student’s name (</a:t>
            </a:r>
            <a:r>
              <a:rPr lang="en-CA" dirty="0" err="1" smtClean="0"/>
              <a:t>SName</a:t>
            </a:r>
            <a:r>
              <a:rPr lang="en-CA" dirty="0" smtClean="0"/>
              <a:t>, composed of first name (</a:t>
            </a:r>
            <a:r>
              <a:rPr lang="en-CA" dirty="0" err="1" smtClean="0"/>
              <a:t>FName</a:t>
            </a:r>
            <a:r>
              <a:rPr lang="en-CA" dirty="0" smtClean="0"/>
              <a:t>), middle name (</a:t>
            </a:r>
            <a:r>
              <a:rPr lang="en-CA" dirty="0" err="1" smtClean="0"/>
              <a:t>MName</a:t>
            </a:r>
            <a:r>
              <a:rPr lang="en-CA" dirty="0" smtClean="0"/>
              <a:t>), last name (</a:t>
            </a:r>
            <a:r>
              <a:rPr lang="en-CA" dirty="0" err="1" smtClean="0"/>
              <a:t>LName</a:t>
            </a:r>
            <a:r>
              <a:rPr lang="en-CA" dirty="0" smtClean="0"/>
              <a:t>)), student id (Sid, unique for every student), address (</a:t>
            </a:r>
            <a:r>
              <a:rPr lang="en-CA" dirty="0" err="1" smtClean="0"/>
              <a:t>Addr</a:t>
            </a:r>
            <a:r>
              <a:rPr lang="en-CA" dirty="0" smtClean="0"/>
              <a:t>), phone (Phone), major code (Major), and date of birth (</a:t>
            </a:r>
            <a:r>
              <a:rPr lang="en-CA" dirty="0" err="1" smtClean="0"/>
              <a:t>DoB</a:t>
            </a:r>
            <a:r>
              <a:rPr lang="en-CA" dirty="0" smtClean="0"/>
              <a:t>). A </a:t>
            </a:r>
            <a:r>
              <a:rPr lang="en-CA" dirty="0" err="1" smtClean="0"/>
              <a:t>student</a:t>
            </a:r>
            <a:r>
              <a:rPr lang="en-CA" dirty="0" smtClean="0"/>
              <a:t> is assigned to one primary academic department. It is required to keep track of the student’s grades in each section the student has completed. </a:t>
            </a:r>
          </a:p>
          <a:p>
            <a:r>
              <a:rPr lang="en-CA" dirty="0" smtClean="0"/>
              <a:t>■ Courses are offered as sections (SECTION). Each section is related to a single course and a single instructor and has a unique section identifier (</a:t>
            </a:r>
            <a:r>
              <a:rPr lang="en-CA" dirty="0" err="1" smtClean="0"/>
              <a:t>SecId</a:t>
            </a:r>
            <a:r>
              <a:rPr lang="en-CA" dirty="0" smtClean="0"/>
              <a:t>). A section also has a section number (</a:t>
            </a:r>
            <a:r>
              <a:rPr lang="en-CA" dirty="0" err="1" smtClean="0"/>
              <a:t>SecNo</a:t>
            </a:r>
            <a:r>
              <a:rPr lang="en-CA" dirty="0" smtClean="0"/>
              <a:t>: this is coded as 1, 2, 3, . . . for </a:t>
            </a:r>
            <a:r>
              <a:rPr lang="en-CA" dirty="0" err="1" smtClean="0"/>
              <a:t>multiple</a:t>
            </a:r>
            <a:r>
              <a:rPr lang="en-CA" dirty="0" smtClean="0"/>
              <a:t> sections offered during the same semester/year), semester (</a:t>
            </a:r>
            <a:r>
              <a:rPr lang="en-CA" dirty="0" err="1" smtClean="0"/>
              <a:t>Sem</a:t>
            </a:r>
            <a:r>
              <a:rPr lang="en-CA" dirty="0" smtClean="0"/>
              <a:t>), year (Year), classroom (</a:t>
            </a:r>
            <a:r>
              <a:rPr lang="en-CA" dirty="0" err="1" smtClean="0"/>
              <a:t>CRoom</a:t>
            </a:r>
            <a:r>
              <a:rPr lang="en-CA" dirty="0" smtClean="0"/>
              <a:t>: this is coded as a combination of building code (</a:t>
            </a:r>
            <a:r>
              <a:rPr lang="en-CA" dirty="0" err="1" smtClean="0"/>
              <a:t>Bldg</a:t>
            </a:r>
            <a:r>
              <a:rPr lang="en-CA" dirty="0" smtClean="0"/>
              <a:t>) and room number (</a:t>
            </a:r>
            <a:r>
              <a:rPr lang="en-CA" dirty="0" err="1" smtClean="0"/>
              <a:t>RoomNo</a:t>
            </a:r>
            <a:r>
              <a:rPr lang="en-CA" dirty="0" smtClean="0"/>
              <a:t>) within the building), and days/times (</a:t>
            </a:r>
            <a:r>
              <a:rPr lang="en-CA" dirty="0" err="1" smtClean="0"/>
              <a:t>DaysTime</a:t>
            </a:r>
            <a:r>
              <a:rPr lang="en-CA" dirty="0" smtClean="0"/>
              <a:t>: for example, ‘MWF 9am-9.50am’ or ‘TR 3.30pm-5.20pm’— restricted to only allowed days/time values). (Note: The database will keep track of all the sections offered for the past several years, in addition to the current offerings. The </a:t>
            </a:r>
            <a:r>
              <a:rPr lang="en-CA" dirty="0" err="1" smtClean="0"/>
              <a:t>SecId</a:t>
            </a:r>
            <a:r>
              <a:rPr lang="en-CA" dirty="0" smtClean="0"/>
              <a:t> is unique for all sections, not just the sections for a particular semester.) The database keeps track of the students in each section, and the grade is recorded when available (this is a many-to-many relationship between students and sections). A section must have at least five students.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70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4420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82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84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77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59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78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4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EC922A-1DEF-4654-BF46-103B31354955}" type="slidenum">
              <a:rPr lang="en-CA" altLang="en-US" sz="1200">
                <a:latin typeface="Tahoma" panose="020B0604030504040204" pitchFamily="34" charset="0"/>
              </a:rPr>
              <a:pPr/>
              <a:t>10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92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79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02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80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66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99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82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1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997928-4C66-4129-93A5-A1536EF8DE69}" type="slidenum">
              <a:rPr lang="en-CA" altLang="en-US" sz="1200">
                <a:latin typeface="Tahoma" panose="020B0604030504040204" pitchFamily="34" charset="0"/>
              </a:rPr>
              <a:pPr/>
              <a:t>83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993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63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36C4CE-EE6F-41E2-9FFA-52D005DE07E4}" type="slidenum">
              <a:rPr lang="en-CA" altLang="en-US" sz="1200">
                <a:latin typeface="Tahoma" panose="020B0604030504040204" pitchFamily="34" charset="0"/>
              </a:rPr>
              <a:pPr/>
              <a:t>84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054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20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3F5F14-D9E8-4206-A8C7-5B1CF6208D58}" type="slidenum">
              <a:rPr lang="en-CA" altLang="en-US" sz="1200" smtClean="0">
                <a:latin typeface="Tahoma" panose="020B0604030504040204" pitchFamily="34" charset="0"/>
              </a:rPr>
              <a:pPr/>
              <a:t>85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61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BF84C7-4694-444D-B03F-8FBC70A95B5A}" type="slidenum">
              <a:rPr lang="en-CA" altLang="en-US" sz="1200" smtClean="0">
                <a:latin typeface="Tahoma" panose="020B0604030504040204" pitchFamily="34" charset="0"/>
              </a:rPr>
              <a:pPr/>
              <a:t>86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22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71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474A90-D86D-4F01-A6E6-EF6243C37694}" type="slidenum">
              <a:rPr lang="en-CA" altLang="en-US" sz="1200" smtClean="0">
                <a:latin typeface="Tahoma" panose="020B0604030504040204" pitchFamily="34" charset="0"/>
              </a:rPr>
              <a:pPr/>
              <a:t>87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58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867249-6AE4-4062-A8A8-1AC97C2057EA}" type="slidenum">
              <a:rPr lang="en-CA" altLang="en-US" sz="1200" smtClean="0">
                <a:latin typeface="Tahoma" panose="020B0604030504040204" pitchFamily="34" charset="0"/>
              </a:rPr>
              <a:pPr/>
              <a:t>88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8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E7211-BAE3-4F26-9597-334B946478C3}" type="slidenum">
              <a:rPr lang="en-CA" altLang="en-US" sz="1200">
                <a:latin typeface="Tahoma" panose="020B0604030504040204" pitchFamily="34" charset="0"/>
              </a:rPr>
              <a:pPr/>
              <a:t>11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785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A53C4F-2B80-44B0-B7DC-99747860588C}" type="slidenum">
              <a:rPr lang="en-CA" altLang="en-US" sz="1200" smtClean="0">
                <a:latin typeface="Tahoma" panose="020B0604030504040204" pitchFamily="34" charset="0"/>
              </a:rPr>
              <a:pPr/>
              <a:t>89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043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F232A-2EB0-45FB-8810-017E1F476B26}" type="slidenum">
              <a:rPr lang="en-CA" altLang="en-US" sz="1200" smtClean="0">
                <a:latin typeface="Tahoma" panose="020B0604030504040204" pitchFamily="34" charset="0"/>
              </a:rPr>
              <a:pPr/>
              <a:t>90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20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8FCC2-F531-4623-A580-6804ABE5B06C}" type="slidenum">
              <a:rPr lang="en-CA" altLang="en-US" sz="1200" smtClean="0">
                <a:latin typeface="Tahoma" panose="020B0604030504040204" pitchFamily="34" charset="0"/>
              </a:rPr>
              <a:pPr/>
              <a:t>91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79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790EFE-E680-4795-83EA-549A96214772}" type="slidenum">
              <a:rPr lang="en-CA" altLang="en-US" sz="1200" smtClean="0">
                <a:latin typeface="Tahoma" panose="020B0604030504040204" pitchFamily="34" charset="0"/>
              </a:rPr>
              <a:pPr/>
              <a:t>92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356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8A7A58-E4C7-46AC-8A7A-E8A43DCBC8D3}" type="slidenum">
              <a:rPr lang="en-CA" altLang="en-US" sz="1200" smtClean="0">
                <a:latin typeface="Tahoma" panose="020B0604030504040204" pitchFamily="34" charset="0"/>
              </a:rPr>
              <a:pPr/>
              <a:t>93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87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8A7A58-E4C7-46AC-8A7A-E8A43DCBC8D3}" type="slidenum">
              <a:rPr lang="en-CA" altLang="en-US" sz="1200" smtClean="0">
                <a:latin typeface="Tahoma" panose="020B0604030504040204" pitchFamily="34" charset="0"/>
              </a:rPr>
              <a:pPr/>
              <a:t>94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682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68273D-7111-4EB5-92C4-5EA2124D70D8}" type="slidenum">
              <a:rPr lang="en-CA" altLang="en-US" sz="1200" smtClean="0">
                <a:latin typeface="Tahoma" panose="020B0604030504040204" pitchFamily="34" charset="0"/>
              </a:rPr>
              <a:pPr/>
              <a:t>95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8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EF4C7B-F812-4C48-AB55-6011ABA9DB6C}" type="slidenum">
              <a:rPr lang="en-CA" altLang="en-US" sz="1200" smtClean="0">
                <a:latin typeface="Tahoma" panose="020B0604030504040204" pitchFamily="34" charset="0"/>
              </a:rPr>
              <a:pPr/>
              <a:t>96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86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4E1B520-E6B3-4936-AD60-CB0C931E4CFA}" type="slidenum">
              <a:rPr lang="en-CA" altLang="en-US" sz="1200" smtClean="0">
                <a:latin typeface="Tahoma" panose="020B0604030504040204" pitchFamily="34" charset="0"/>
              </a:rPr>
              <a:pPr/>
              <a:t>97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871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937CDCC-CFCD-4171-848D-DCB10B5E6159}" type="slidenum">
              <a:rPr lang="en-CA" altLang="en-US" sz="1200" smtClean="0">
                <a:latin typeface="Tahoma" panose="020B0604030504040204" pitchFamily="34" charset="0"/>
              </a:rPr>
              <a:pPr/>
              <a:t>98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390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7E7211-BAE3-4F26-9597-334B946478C3}" type="slidenum">
              <a:rPr lang="en-CA" altLang="en-US" sz="1200">
                <a:latin typeface="Tahoma" panose="020B0604030504040204" pitchFamily="34" charset="0"/>
              </a:rPr>
              <a:pPr/>
              <a:t>13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8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2F8B1C-2A0B-4ABA-9E5D-31B901699DC1}" type="slidenum">
              <a:rPr lang="en-CA" altLang="en-US" sz="1200" smtClean="0">
                <a:latin typeface="Tahoma" panose="020B0604030504040204" pitchFamily="34" charset="0"/>
              </a:rPr>
              <a:pPr/>
              <a:t>99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54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B1F290-BD4B-4300-83CD-5DA331EE31DA}" type="slidenum">
              <a:rPr lang="en-CA" altLang="en-US" sz="1200" smtClean="0">
                <a:latin typeface="Tahoma" panose="020B0604030504040204" pitchFamily="34" charset="0"/>
              </a:rPr>
              <a:pPr/>
              <a:t>100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7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97D99F-D2EA-4485-8BEB-2A232E257544}" type="slidenum">
              <a:rPr lang="en-CA" altLang="en-US" sz="1200" smtClean="0">
                <a:latin typeface="Tahoma" panose="020B0604030504040204" pitchFamily="34" charset="0"/>
              </a:rPr>
              <a:pPr/>
              <a:t>102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182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CEFFB0-2A20-4CD3-9AD6-E0BD98E0FB72}" type="slidenum">
              <a:rPr lang="en-CA" altLang="en-US" sz="1200" smtClean="0">
                <a:latin typeface="Tahoma" panose="020B0604030504040204" pitchFamily="34" charset="0"/>
              </a:rPr>
              <a:pPr/>
              <a:t>103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45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CFDE67-B990-4B5E-8154-202BA5260FAC}" type="slidenum">
              <a:rPr lang="en-CA" altLang="en-US" sz="1200" smtClean="0">
                <a:latin typeface="Tahoma" panose="020B0604030504040204" pitchFamily="34" charset="0"/>
              </a:rPr>
              <a:pPr/>
              <a:t>105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181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B43C57-FA22-4557-B1BF-160FC59FC462}" type="slidenum">
              <a:rPr lang="en-CA" altLang="en-US" sz="1200" smtClean="0">
                <a:latin typeface="Tahoma" panose="020B0604030504040204" pitchFamily="34" charset="0"/>
              </a:rPr>
              <a:pPr/>
              <a:t>106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640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51109C-CEB5-4B11-B7A7-8B0C8CC38D2E}" type="slidenum">
              <a:rPr lang="en-CA" altLang="en-US" sz="1200" smtClean="0">
                <a:latin typeface="Tahoma" panose="020B0604030504040204" pitchFamily="34" charset="0"/>
              </a:rPr>
              <a:pPr/>
              <a:t>107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79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B30BC5-ABC0-4BA3-B329-A53A1D894FC9}" type="slidenum">
              <a:rPr lang="en-CA" altLang="en-US" sz="1200" smtClean="0">
                <a:latin typeface="Tahoma" panose="020B0604030504040204" pitchFamily="34" charset="0"/>
              </a:rPr>
              <a:pPr/>
              <a:t>108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867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440638-B146-4F8F-BBCA-187412011CCF}" type="slidenum">
              <a:rPr lang="en-CA" altLang="en-US" sz="1200" smtClean="0">
                <a:latin typeface="Tahoma" panose="020B0604030504040204" pitchFamily="34" charset="0"/>
              </a:rPr>
              <a:pPr/>
              <a:t>109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7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413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AD6C31-6C0E-4D67-958F-09F97786652C}" type="slidenum">
              <a:rPr lang="en-CA" altLang="en-US" sz="1200" smtClean="0">
                <a:latin typeface="Tahoma" panose="020B0604030504040204" pitchFamily="34" charset="0"/>
              </a:rPr>
              <a:pPr/>
              <a:t>110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41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EC922A-1DEF-4654-BF46-103B31354955}" type="slidenum">
              <a:rPr lang="en-CA" altLang="en-US" sz="1200">
                <a:latin typeface="Tahoma" panose="020B0604030504040204" pitchFamily="34" charset="0"/>
              </a:rPr>
              <a:pPr/>
              <a:t>15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25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BAA51E-0BB8-492B-BB73-C7DBA03237A4}" type="slidenum">
              <a:rPr lang="en-CA" altLang="en-US" sz="1200" smtClean="0">
                <a:latin typeface="Tahoma" panose="020B0604030504040204" pitchFamily="34" charset="0"/>
              </a:rPr>
              <a:pPr/>
              <a:t>111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170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A9CB94-E1C3-478D-8FBB-594ADE18CBE6}" type="slidenum">
              <a:rPr lang="en-CA" altLang="en-US" sz="1200" smtClean="0">
                <a:latin typeface="Tahoma" panose="020B0604030504040204" pitchFamily="34" charset="0"/>
              </a:rPr>
              <a:pPr/>
              <a:t>112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43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88B057-AB35-4414-93C6-5BA6FCF20413}" type="slidenum">
              <a:rPr lang="en-CA" altLang="en-US" sz="1200" smtClean="0">
                <a:latin typeface="Tahoma" panose="020B0604030504040204" pitchFamily="34" charset="0"/>
              </a:rPr>
              <a:pPr/>
              <a:t>113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dirty="0" smtClean="0"/>
              <a:t>We just use </a:t>
            </a:r>
            <a:r>
              <a:rPr lang="en-US" altLang="en-US" sz="1800" i="1" dirty="0" smtClean="0"/>
              <a:t>specialization</a:t>
            </a:r>
            <a:r>
              <a:rPr lang="en-US" altLang="en-US" sz="1800" dirty="0" smtClean="0"/>
              <a:t> (to stand for the end result of either specialization or generalization)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618975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93EEEE-76C7-488B-83F8-D654846F31DC}" type="slidenum">
              <a:rPr lang="en-CA" altLang="en-US" sz="1200" smtClean="0">
                <a:latin typeface="Tahoma" panose="020B0604030504040204" pitchFamily="34" charset="0"/>
              </a:rPr>
              <a:pPr/>
              <a:t>114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434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93EEEE-76C7-488B-83F8-D654846F31DC}" type="slidenum">
              <a:rPr lang="en-CA" altLang="en-US" sz="1200" smtClean="0">
                <a:latin typeface="Tahoma" panose="020B0604030504040204" pitchFamily="34" charset="0"/>
              </a:rPr>
              <a:pPr/>
              <a:t>115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12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116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02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117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The overlapping constraint is chosen because a person may belong to more than one of the subclasses. 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23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118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290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119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So far, we have a hierarchy; then we realize that STUDENT_ASSISTANT is a shared subclass, since it is also a subclass of STUDENT, leading to the lattice.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685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120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ADC020-D57E-4309-B7C5-805ABCB73CB5}" type="slidenum">
              <a:rPr lang="en-CA" altLang="en-US" sz="1200">
                <a:latin typeface="Tahoma" panose="020B0604030504040204" pitchFamily="34" charset="0"/>
              </a:rPr>
              <a:pPr/>
              <a:t>16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252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121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30000"/>
              </a:spcBef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For example, the database designers may first discover entity types such as </a:t>
            </a: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STAFF, FACULTY, ALUMNUS, GRADUATE_STUDENT, UNDERGRADUATE_STUDENT, RESEARCH_ASSISTANT, TEACHING_ASSISTANT, and so on; </a:t>
            </a: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then they generalize {GRADUATE_STUDENT, UNDERGRADUATE_STUDENT} into STUDENT; </a:t>
            </a: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then {RESEARCH_ASSISTANT, TEACHING_ASSISTANT} into STUDENT_ASSISTANT; </a:t>
            </a: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then {STAFF, FACULTY, STUDENT_ASSISTANT} into EMPLOYEE; and </a:t>
            </a: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 smtClean="0">
                <a:latin typeface="Arial Narrow" panose="020B0606020202030204" pitchFamily="34" charset="0"/>
              </a:rPr>
              <a:t>finally {EMPLOYEE, ALUMNUS, STUDENT} into PERSON.</a:t>
            </a:r>
            <a:endParaRPr lang="en-US" sz="1800" dirty="0" smtClean="0">
              <a:latin typeface="Arial Narrow" panose="020B0606020202030204" pitchFamily="34" charset="0"/>
            </a:endParaRP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23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A1643F-BB12-4874-B39A-4CC7E3019C64}" type="slidenum">
              <a:rPr lang="en-CA" altLang="en-US" sz="1200" smtClean="0">
                <a:latin typeface="Tahoma" panose="020B0604030504040204" pitchFamily="34" charset="0"/>
              </a:rPr>
              <a:pPr/>
              <a:t>122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371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393971-0535-42B0-BD03-79A7C6ED1DEA}" type="slidenum">
              <a:rPr lang="en-CA" altLang="en-US" sz="1200" smtClean="0">
                <a:latin typeface="Tahoma" panose="020B0604030504040204" pitchFamily="34" charset="0"/>
              </a:rPr>
              <a:pPr/>
              <a:t>123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19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20C005-29F9-443E-BBB4-BFF17D77701C}" type="slidenum">
              <a:rPr lang="en-CA" altLang="en-US" sz="1200" smtClean="0">
                <a:latin typeface="Tahoma" panose="020B0604030504040204" pitchFamily="34" charset="0"/>
              </a:rPr>
              <a:pPr/>
              <a:t>124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991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2C702D-B386-49EE-A178-D8E3406EF1CC}" type="slidenum">
              <a:rPr lang="en-CA" altLang="en-US" sz="1200" smtClean="0">
                <a:latin typeface="Tahoma" panose="020B0604030504040204" pitchFamily="34" charset="0"/>
              </a:rPr>
              <a:pPr/>
              <a:t>125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920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 smtClean="0"/>
              <a:t>. It is important to represent only those subclasses that are deemed necessary to avoid extreme cluttering of the conceptual schema.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41031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 smtClean="0"/>
              <a:t>. It is important to represent only those subclasses that are deemed necessary to avoid extreme cluttering of the conceptual schema.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128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220546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129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854522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 smtClean="0"/>
              <a:t> </a:t>
            </a:r>
            <a:r>
              <a:rPr lang="en-CA" sz="16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total/partial constraints on special-</a:t>
            </a:r>
            <a:r>
              <a:rPr lang="en-CA" sz="1600" kern="1200" dirty="0" err="1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ization</a:t>
            </a:r>
            <a:r>
              <a:rPr lang="en-CA" sz="16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/generalization is driven by the rules in the </a:t>
            </a:r>
            <a:r>
              <a:rPr lang="en-CA" sz="1600" kern="1200" dirty="0" err="1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miniworld</a:t>
            </a:r>
            <a:r>
              <a:rPr lang="en-CA" sz="16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 being mod-</a:t>
            </a:r>
            <a:r>
              <a:rPr lang="en-CA" sz="1600" kern="1200" dirty="0" err="1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eled</a:t>
            </a:r>
            <a:r>
              <a:rPr lang="en-CA" sz="160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+mn-cs"/>
              </a:rPr>
              <a:t>. If the requirements do not indicate any particular constraints, the default would generally be overlapping and partial,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130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13821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44A645-3DA1-4823-AE85-BFDFF4E49B26}" type="slidenum">
              <a:rPr lang="en-CA" altLang="en-US" sz="1200" smtClean="0">
                <a:latin typeface="Tahoma" panose="020B0604030504040204" pitchFamily="34" charset="0"/>
              </a:rPr>
              <a:pPr/>
              <a:t>131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 smtClean="0"/>
              <a:t>We now summarize the EER model concepts and give formal definitions. </a:t>
            </a: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C9F840-75FA-45BD-BDB9-6DA8083DAE91}" type="slidenum">
              <a:rPr lang="en-CA" altLang="en-US" sz="1200">
                <a:latin typeface="Tahoma" panose="020B0604030504040204" pitchFamily="34" charset="0"/>
              </a:rPr>
              <a:pPr/>
              <a:t>25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518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3AAB7A-2D01-4F9F-A687-C16D3E5B6CF8}" type="slidenum">
              <a:rPr lang="en-CA" altLang="en-US" sz="1200" smtClean="0">
                <a:latin typeface="Tahoma" panose="020B0604030504040204" pitchFamily="34" charset="0"/>
              </a:rPr>
              <a:pPr/>
              <a:t>132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569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F8BE52-E8A8-42A6-B664-5ACFE46BB47C}" type="slidenum">
              <a:rPr lang="en-CA" altLang="en-US" sz="1200" smtClean="0">
                <a:latin typeface="Tahoma" panose="020B0604030504040204" pitchFamily="34" charset="0"/>
              </a:rPr>
              <a:pPr/>
              <a:t>133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721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2AC5F0-7910-40EF-BE66-7EBB642C7168}" type="slidenum">
              <a:rPr lang="en-CA" altLang="en-US" sz="1200" smtClean="0">
                <a:latin typeface="Tahoma" panose="020B0604030504040204" pitchFamily="34" charset="0"/>
              </a:rPr>
              <a:pPr/>
              <a:t>134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286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135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014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139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997647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140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376827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7B9827-5135-478A-9A32-DF333C32E58C}" type="slidenum">
              <a:rPr lang="en-CA" altLang="en-US" sz="1200" smtClean="0">
                <a:latin typeface="Tahoma" panose="020B0604030504040204" pitchFamily="34" charset="0"/>
              </a:rPr>
              <a:pPr/>
              <a:t>141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064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148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59490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4ABBB-60C5-4ACE-8C11-8DCD5EA024CE}" type="slidenum">
              <a:rPr lang="en-CA" altLang="en-US" smtClean="0"/>
              <a:pPr>
                <a:defRPr/>
              </a:pPr>
              <a:t>149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770244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66BCB6-0368-40BF-ABFB-52BBD3DDF3DC}" type="slidenum">
              <a:rPr lang="en-CA" altLang="en-US" sz="1200" smtClean="0">
                <a:latin typeface="Tahoma" panose="020B0604030504040204" pitchFamily="34" charset="0"/>
              </a:rPr>
              <a:pPr/>
              <a:t>151</a:t>
            </a:fld>
            <a:endParaRPr lang="en-CA" altLang="en-US" sz="1200" smtClean="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8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 userDrawn="1"/>
        </p:nvSpPr>
        <p:spPr bwMode="auto">
          <a:xfrm rot="16200000">
            <a:off x="3500437" y="-985837"/>
            <a:ext cx="2143125" cy="91440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52400"/>
            <a:ext cx="8763000" cy="2286000"/>
          </a:xfrm>
        </p:spPr>
        <p:txBody>
          <a:bodyPr wrap="none" anchor="ctr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2590800"/>
            <a:ext cx="66294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208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0A47A-09A9-4891-9F43-244615D47038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651529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03213"/>
            <a:ext cx="20764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3213"/>
            <a:ext cx="60769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0C428-2C1E-46F5-8FB4-3FE450CE886A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38567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98110-E304-45C2-B132-F3B0D16584E8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975770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63" y="372586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3004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D91FE-055C-49DF-9483-0CA26124256F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8674419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713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63" y="16002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37EC7-9999-467A-A37F-9BA96997D555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993993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93A70-39F0-4752-9D2D-B1A3E0F45D49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783809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</a:t>
            </a:r>
            <a:fld id="{0845AB94-0A5F-492D-8D32-3162C76843B8}" type="slidenum">
              <a:rPr lang="en-US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83329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2- </a:t>
            </a:r>
            <a:fld id="{BA303E17-C0EF-41C0-AD77-3054CDAC7F9A}" type="slidenum">
              <a:rPr lang="en-US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870562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3CACF-0B3E-4809-A9CA-189A401210ED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9165965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FD5D3-0888-4167-9E4D-5EFFC360AB95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323586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1600" y="41275"/>
            <a:ext cx="9042400" cy="72072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15188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990033"/>
                </a:solidFill>
              </a:defRPr>
            </a:lvl1pPr>
          </a:lstStyle>
          <a:p>
            <a:pPr>
              <a:defRPr/>
            </a:pPr>
            <a:fld id="{F4D04854-8497-46B6-8ABB-D4B5726DF257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028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914400"/>
            <a:ext cx="9042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4" r:id="rId2"/>
    <p:sldLayoutId id="2147483835" r:id="rId3"/>
    <p:sldLayoutId id="2147483836" r:id="rId4"/>
    <p:sldLayoutId id="2147483837" r:id="rId5"/>
    <p:sldLayoutId id="2147483843" r:id="rId6"/>
    <p:sldLayoutId id="2147483844" r:id="rId7"/>
    <p:sldLayoutId id="2147483838" r:id="rId8"/>
    <p:sldLayoutId id="2147483839" r:id="rId9"/>
    <p:sldLayoutId id="2147483840" r:id="rId10"/>
    <p:sldLayoutId id="2147483841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2800">
          <a:solidFill>
            <a:schemeClr val="tx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600">
          <a:solidFill>
            <a:srgbClr val="800000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 txBox="1">
            <a:spLocks/>
          </p:cNvSpPr>
          <p:nvPr/>
        </p:nvSpPr>
        <p:spPr bwMode="auto">
          <a:xfrm>
            <a:off x="0" y="13854"/>
            <a:ext cx="9144000" cy="364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4500" b="1" dirty="0">
                <a:solidFill>
                  <a:srgbClr val="00B050"/>
                </a:solidFill>
              </a:rPr>
              <a:t>Chapter </a:t>
            </a:r>
            <a:r>
              <a:rPr lang="en-US" altLang="en-US" sz="4500" b="1" dirty="0" smtClean="0">
                <a:solidFill>
                  <a:srgbClr val="00B050"/>
                </a:solidFill>
              </a:rPr>
              <a:t>3</a:t>
            </a:r>
            <a:endParaRPr lang="en-US" altLang="en-US" sz="4500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4500" b="1" dirty="0" smtClean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sz="3200" b="1" dirty="0"/>
              <a:t>Conceptual Database Design, E-R modeling</a:t>
            </a:r>
            <a:endParaRPr lang="en-US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473" y="5677564"/>
            <a:ext cx="9042400" cy="1295400"/>
          </a:xfrm>
        </p:spPr>
        <p:txBody>
          <a:bodyPr/>
          <a:lstStyle/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en-US" sz="2100" dirty="0" smtClean="0"/>
              <a:t>An entity may have multiple values for that attribute. For example, Color of a CAR or </a:t>
            </a:r>
            <a:r>
              <a:rPr lang="en-US" altLang="en-US" sz="2100" dirty="0" err="1" smtClean="0"/>
              <a:t>PreviousDegrees</a:t>
            </a:r>
            <a:r>
              <a:rPr lang="en-US" altLang="en-US" sz="2100" dirty="0" smtClean="0"/>
              <a:t> of a STUDENT.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smtClean="0"/>
              <a:t>Denoted as {Color} or {</a:t>
            </a:r>
            <a:r>
              <a:rPr lang="en-US" altLang="en-US" sz="2000" dirty="0" err="1" smtClean="0"/>
              <a:t>PreviousDegrees</a:t>
            </a:r>
            <a:r>
              <a:rPr lang="en-US" altLang="en-US" sz="2000" dirty="0" smtClean="0"/>
              <a:t>}.</a:t>
            </a:r>
          </a:p>
        </p:txBody>
      </p:sp>
      <p:pic>
        <p:nvPicPr>
          <p:cNvPr id="2048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255" r="3159" b="8511"/>
          <a:stretch/>
        </p:blipFill>
        <p:spPr bwMode="auto">
          <a:xfrm>
            <a:off x="4306229" y="25400"/>
            <a:ext cx="4837772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320" y="787872"/>
            <a:ext cx="4499119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/>
              <a:t>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dirty="0"/>
              <a:t>Each entity has a single atomic value for the attribute. </a:t>
            </a:r>
            <a:r>
              <a:rPr lang="en-US" altLang="en-US" sz="2100" dirty="0" smtClean="0"/>
              <a:t/>
            </a:r>
            <a:br>
              <a:rPr lang="en-US" altLang="en-US" sz="2100" dirty="0" smtClean="0"/>
            </a:br>
            <a:r>
              <a:rPr lang="en-US" altLang="en-US" sz="2100" dirty="0" smtClean="0"/>
              <a:t>For </a:t>
            </a:r>
            <a:r>
              <a:rPr lang="en-US" altLang="en-US" sz="2100" dirty="0"/>
              <a:t>example, SSN or Sex.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0" y="2593454"/>
            <a:ext cx="5273964" cy="5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en-US" sz="2100" kern="0" dirty="0" smtClean="0"/>
              <a:t>The attribute may be composed </a:t>
            </a:r>
            <a:br>
              <a:rPr lang="en-US" altLang="en-US" sz="2100" kern="0" dirty="0" smtClean="0"/>
            </a:br>
            <a:r>
              <a:rPr lang="en-US" altLang="en-US" sz="2100" kern="0" dirty="0" smtClean="0"/>
              <a:t>of several components. </a:t>
            </a:r>
            <a:br>
              <a:rPr lang="en-US" altLang="en-US" sz="2100" kern="0" dirty="0" smtClean="0"/>
            </a:br>
            <a:endParaRPr lang="en-US" altLang="en-US" sz="2100" kern="0" dirty="0" smtClean="0"/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>
          <a:xfrm>
            <a:off x="-3319" y="-83223"/>
            <a:ext cx="4422919" cy="673773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Types of Attributes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-96982" y="2205656"/>
            <a:ext cx="430954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 smtClean="0"/>
              <a:t>Composite</a:t>
            </a:r>
            <a:endParaRPr lang="en-US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0" y="4485449"/>
            <a:ext cx="9042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200" kern="0" dirty="0"/>
              <a:t>Composition may form a hierarchy where some components are themselves composite.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3392329"/>
            <a:ext cx="8686801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100" kern="0" dirty="0"/>
              <a:t>For example</a:t>
            </a:r>
            <a:r>
              <a:rPr lang="en-US" altLang="en-US" sz="2100" kern="0" dirty="0" smtClean="0"/>
              <a:t>:</a:t>
            </a:r>
            <a:br>
              <a:rPr lang="en-US" altLang="en-US" sz="2100" kern="0" dirty="0" smtClean="0"/>
            </a:br>
            <a:endParaRPr lang="en-US" altLang="en-US" sz="700" kern="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100" b="1" kern="0" dirty="0"/>
              <a:t>Address(Apt#, House#, Street, City, State, </a:t>
            </a:r>
            <a:r>
              <a:rPr lang="en-US" altLang="en-US" sz="2100" b="1" kern="0" dirty="0" err="1"/>
              <a:t>ZipCode</a:t>
            </a:r>
            <a:r>
              <a:rPr lang="en-US" altLang="en-US" sz="2100" b="1" kern="0" dirty="0"/>
              <a:t>, Country), 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b="1" kern="0" dirty="0"/>
              <a:t>Name(</a:t>
            </a:r>
            <a:r>
              <a:rPr lang="en-US" altLang="en-US" sz="2100" b="1" kern="0" dirty="0" err="1"/>
              <a:t>FirstName</a:t>
            </a:r>
            <a:r>
              <a:rPr lang="en-US" altLang="en-US" sz="2100" b="1" kern="0" dirty="0"/>
              <a:t>, </a:t>
            </a:r>
            <a:r>
              <a:rPr lang="en-US" altLang="en-US" sz="2100" b="1" kern="0" dirty="0" err="1"/>
              <a:t>MiddleName</a:t>
            </a:r>
            <a:r>
              <a:rPr lang="en-US" altLang="en-US" sz="2100" b="1" kern="0" dirty="0"/>
              <a:t>, </a:t>
            </a:r>
            <a:r>
              <a:rPr lang="en-US" altLang="en-US" sz="2100" b="1" kern="0" dirty="0" err="1"/>
              <a:t>LastName</a:t>
            </a:r>
            <a:r>
              <a:rPr lang="en-US" altLang="en-US" sz="2100" b="1" kern="0" dirty="0"/>
              <a:t>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65" y="5246171"/>
            <a:ext cx="430954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 smtClean="0"/>
              <a:t>Multi-valued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2066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Generalization and Specialization (2)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Data Modeling with Specialization and Generalization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A superclass or subclass represents a collection (or set or grouping) of entities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It also represents a particular </a:t>
            </a:r>
            <a:r>
              <a:rPr lang="en-US" altLang="en-US" i="1" dirty="0" smtClean="0"/>
              <a:t>type of entity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Shown in rectangles in EER diagrams (as are entity types)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We can call all entity types (and their corresponding collections) </a:t>
            </a:r>
            <a:r>
              <a:rPr lang="en-US" altLang="en-US" b="1" i="1" dirty="0" smtClean="0"/>
              <a:t>classes</a:t>
            </a:r>
            <a:r>
              <a:rPr lang="en-US" altLang="en-US" dirty="0" smtClean="0"/>
              <a:t>, whether they are entity types, </a:t>
            </a:r>
            <a:r>
              <a:rPr lang="en-US" altLang="en-US" dirty="0" err="1" smtClean="0"/>
              <a:t>superclasses</a:t>
            </a:r>
            <a:r>
              <a:rPr lang="en-US" altLang="en-US" dirty="0" smtClean="0"/>
              <a:t>, or subclasses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81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/>
          </p:nvPr>
        </p:nvSpPr>
        <p:spPr>
          <a:xfrm>
            <a:off x="0" y="-4122"/>
            <a:ext cx="9144000" cy="689921"/>
          </a:xfrm>
        </p:spPr>
        <p:txBody>
          <a:bodyPr/>
          <a:lstStyle/>
          <a:p>
            <a:r>
              <a:rPr lang="en-US" altLang="en-US" sz="2800" b="1" dirty="0" smtClean="0"/>
              <a:t>Types of Specialization</a:t>
            </a:r>
          </a:p>
        </p:txBody>
      </p:sp>
      <p:sp>
        <p:nvSpPr>
          <p:cNvPr id="4198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807" y="838200"/>
            <a:ext cx="8872167" cy="1261354"/>
          </a:xfrm>
        </p:spPr>
        <p:txBody>
          <a:bodyPr/>
          <a:lstStyle/>
          <a:p>
            <a:r>
              <a:rPr lang="en-US" altLang="en-US" sz="2400" b="1" dirty="0" smtClean="0"/>
              <a:t>Predicate-defined ( or condition-defined) : </a:t>
            </a:r>
            <a:br>
              <a:rPr lang="en-US" altLang="en-US" sz="2400" b="1" dirty="0" smtClean="0"/>
            </a:br>
            <a:r>
              <a:rPr lang="en-US" altLang="en-US" sz="2400" dirty="0" smtClean="0"/>
              <a:t>based on some predicate. E.g., based on value of an attribute, say, Job-type, or Age.</a:t>
            </a:r>
          </a:p>
        </p:txBody>
      </p:sp>
      <p:sp>
        <p:nvSpPr>
          <p:cNvPr id="5" name="Content Placeholder 2"/>
          <p:cNvSpPr txBox="1">
            <a:spLocks noChangeArrowheads="1"/>
          </p:cNvSpPr>
          <p:nvPr/>
        </p:nvSpPr>
        <p:spPr bwMode="auto">
          <a:xfrm>
            <a:off x="48095" y="2742389"/>
            <a:ext cx="888838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2400" b="1" dirty="0"/>
              <a:t>Attribute-defined:</a:t>
            </a:r>
            <a:r>
              <a:rPr lang="en-US" altLang="en-US" sz="2400" dirty="0"/>
              <a:t> shows the name of the attribute next to the line drawn from the superclass toward the subclasses</a:t>
            </a:r>
          </a:p>
        </p:txBody>
      </p:sp>
      <p:sp>
        <p:nvSpPr>
          <p:cNvPr id="6" name="Content Placeholder 2"/>
          <p:cNvSpPr txBox="1">
            <a:spLocks noChangeArrowheads="1"/>
          </p:cNvSpPr>
          <p:nvPr/>
        </p:nvSpPr>
        <p:spPr bwMode="auto">
          <a:xfrm>
            <a:off x="69172" y="4520118"/>
            <a:ext cx="884622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sz="2400" b="1" dirty="0" smtClean="0"/>
              <a:t>User-defined</a:t>
            </a:r>
            <a:r>
              <a:rPr lang="en-US" altLang="en-US" sz="2400" b="1" dirty="0"/>
              <a:t>: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membership </a:t>
            </a:r>
            <a:r>
              <a:rPr lang="en-US" altLang="en-US" sz="2400" dirty="0"/>
              <a:t>is defined by the user on an entity by entity basis</a:t>
            </a:r>
          </a:p>
        </p:txBody>
      </p:sp>
    </p:spTree>
    <p:extLst>
      <p:ext uri="{BB962C8B-B14F-4D97-AF65-F5344CB8AC3E}">
        <p14:creationId xmlns:p14="http://schemas.microsoft.com/office/powerpoint/2010/main" val="1177563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(1)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1077" y="990600"/>
            <a:ext cx="9042400" cy="5562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we can determine exactly those entities that will become members of each subclass by a condition, the subclasses are called predicate-defined (or condition-defined) subclasses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Condition is a constraint that determines subclass members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Display a predicate-defined subclass by writing the predicate condition next to the line attaching the subclass to its superclass </a:t>
            </a:r>
          </a:p>
        </p:txBody>
      </p:sp>
    </p:spTree>
    <p:extLst>
      <p:ext uri="{BB962C8B-B14F-4D97-AF65-F5344CB8AC3E}">
        <p14:creationId xmlns:p14="http://schemas.microsoft.com/office/powerpoint/2010/main" val="207982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(2)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533400"/>
            <a:ext cx="9042400" cy="6324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all subclasses in a specialization have membership condition on same attribute of the superclass, specialization is called an attribute-defined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Attribute is called the defining attribute of the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Example: </a:t>
            </a:r>
            <a:r>
              <a:rPr lang="en-US" altLang="en-US" sz="2200" dirty="0" err="1" smtClean="0"/>
              <a:t>JobType</a:t>
            </a:r>
            <a:r>
              <a:rPr lang="en-US" altLang="en-US" sz="2200" dirty="0" smtClean="0"/>
              <a:t> is the defining attribute of the specialization </a:t>
            </a:r>
            <a:r>
              <a:rPr lang="en-US" altLang="en-US" sz="2200" b="1" dirty="0" smtClean="0">
                <a:latin typeface="Arial Narrow" panose="020B0606020202030204" pitchFamily="34" charset="0"/>
              </a:rPr>
              <a:t>{SECRETARY, TECHNICIAN, ENGINEER} </a:t>
            </a:r>
            <a:r>
              <a:rPr lang="en-US" altLang="en-US" sz="2200" dirty="0" smtClean="0"/>
              <a:t>of EMPLOYEE</a:t>
            </a:r>
          </a:p>
          <a:p>
            <a:pPr eaLnBrk="1" hangingPunct="1"/>
            <a:r>
              <a:rPr lang="en-US" altLang="en-US" sz="2400" dirty="0" smtClean="0"/>
              <a:t>If no condition determines membership, the subclass is called user-defined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Membership in a subclass is determined by the database users by applying an operation to add an entity to the subclass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Membership in the subclass is specified individually for each entity in the superclass by the user </a:t>
            </a:r>
          </a:p>
        </p:txBody>
      </p:sp>
    </p:spTree>
    <p:extLst>
      <p:ext uri="{BB962C8B-B14F-4D97-AF65-F5344CB8AC3E}">
        <p14:creationId xmlns:p14="http://schemas.microsoft.com/office/powerpoint/2010/main" val="2329003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493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Displaying an attribute-defined specialization in EER diagrams</a:t>
            </a:r>
          </a:p>
        </p:txBody>
      </p:sp>
      <p:pic>
        <p:nvPicPr>
          <p:cNvPr id="47108" name="Picture 5" descr="fig04_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/>
          <a:stretch/>
        </p:blipFill>
        <p:spPr bwMode="auto">
          <a:xfrm>
            <a:off x="896548" y="1143000"/>
            <a:ext cx="809505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00800"/>
            <a:ext cx="8763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>
                <a:solidFill>
                  <a:schemeClr val="tx1"/>
                </a:solidFill>
              </a:rPr>
              <a:t>EER diagram notation for an attribute-defined specialization on </a:t>
            </a:r>
            <a:r>
              <a:rPr lang="en-US" altLang="en-US" sz="1800" kern="0" dirty="0" err="1" smtClean="0">
                <a:solidFill>
                  <a:schemeClr val="tx1"/>
                </a:solidFill>
              </a:rPr>
              <a:t>job_type</a:t>
            </a:r>
            <a:endParaRPr lang="en-US" altLang="en-US" sz="18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876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969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(3)</a:t>
            </a:r>
          </a:p>
        </p:txBody>
      </p:sp>
      <p:sp>
        <p:nvSpPr>
          <p:cNvPr id="48132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01600" y="990600"/>
            <a:ext cx="8966200" cy="510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Two basic constraints can apply to a specialization/generalization: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err="1" smtClean="0"/>
              <a:t>Disjointness</a:t>
            </a:r>
            <a:r>
              <a:rPr lang="en-US" altLang="en-US" sz="2400" dirty="0" smtClean="0"/>
              <a:t>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Completeness Constraint: 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7635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969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(4)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960" y="885216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/>
              <a:t>Disjointness</a:t>
            </a:r>
            <a:r>
              <a:rPr lang="en-US" altLang="en-US" sz="2400" dirty="0" smtClean="0"/>
              <a:t>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Specifies that the subclasses of the specialization must be </a:t>
            </a:r>
            <a:r>
              <a:rPr lang="en-US" altLang="en-US" sz="2400" i="1" dirty="0" smtClean="0"/>
              <a:t>disjoint</a:t>
            </a:r>
            <a:r>
              <a:rPr lang="en-US" altLang="en-US" sz="2400" dirty="0" smtClean="0"/>
              <a:t>:</a:t>
            </a:r>
            <a:endParaRPr lang="en-US" altLang="en-US" sz="2400" i="1" dirty="0" smtClean="0"/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an entity can be a member of at most one of the subclasses of the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Specified by </a:t>
            </a:r>
            <a:r>
              <a:rPr lang="en-US" altLang="en-US" sz="2400" b="1" i="1" u="sng" dirty="0" smtClean="0"/>
              <a:t>d</a:t>
            </a:r>
            <a:r>
              <a:rPr lang="en-US" altLang="en-US" sz="2400" dirty="0" smtClean="0"/>
              <a:t> in EER diagram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If not disjoint, specialization is </a:t>
            </a:r>
            <a:r>
              <a:rPr lang="en-US" altLang="en-US" sz="2400" i="1" dirty="0" smtClean="0"/>
              <a:t>overlapping</a:t>
            </a:r>
            <a:r>
              <a:rPr lang="en-US" altLang="en-US" sz="2400" dirty="0" smtClean="0"/>
              <a:t>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that is the same entity may be a member of more than one subclass of the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Specified by </a:t>
            </a:r>
            <a:r>
              <a:rPr lang="en-US" altLang="en-US" sz="2400" b="1" i="1" u="sng" dirty="0" smtClean="0"/>
              <a:t>o</a:t>
            </a:r>
            <a:r>
              <a:rPr lang="en-US" altLang="en-US" sz="2400" dirty="0" smtClean="0"/>
              <a:t> in EER diagram </a:t>
            </a:r>
          </a:p>
        </p:txBody>
      </p:sp>
    </p:spTree>
    <p:extLst>
      <p:ext uri="{BB962C8B-B14F-4D97-AF65-F5344CB8AC3E}">
        <p14:creationId xmlns:p14="http://schemas.microsoft.com/office/powerpoint/2010/main" val="1752227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Constraints on Specialization and Generalization (5)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Completeness (Exhaustiveness) Constraint: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i="1" dirty="0" smtClean="0"/>
              <a:t>Total</a:t>
            </a:r>
            <a:r>
              <a:rPr lang="en-US" altLang="en-US" sz="2400" dirty="0" smtClean="0"/>
              <a:t> specifies that every entity in the superclass must be a member of some subclass in the specialization/generalization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in EER diagrams by a </a:t>
            </a:r>
            <a:r>
              <a:rPr lang="en-US" altLang="en-US" sz="2400" b="1" i="1" u="sng" dirty="0" smtClean="0"/>
              <a:t>double line</a:t>
            </a:r>
            <a:r>
              <a:rPr lang="en-US" altLang="en-US" sz="24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i="1" dirty="0" smtClean="0"/>
              <a:t>Partial</a:t>
            </a:r>
            <a:r>
              <a:rPr lang="en-US" altLang="en-US" sz="2400" dirty="0" smtClean="0"/>
              <a:t> allows an entity not to belong to any of the subclasses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in EER diagrams by a single line</a:t>
            </a:r>
          </a:p>
        </p:txBody>
      </p:sp>
    </p:spTree>
    <p:extLst>
      <p:ext uri="{BB962C8B-B14F-4D97-AF65-F5344CB8AC3E}">
        <p14:creationId xmlns:p14="http://schemas.microsoft.com/office/powerpoint/2010/main" val="29335040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Constraints on Specialization and Generalization (6)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2688" y="914400"/>
            <a:ext cx="9032674" cy="5715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Hence, we have four types of specialization/generalization: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Disjoint, total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Disjoint, partial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Overlapping, total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Overlapping, partial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Question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Generalization is Total (True | False)</a:t>
            </a: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Answer:  </a:t>
            </a:r>
            <a:r>
              <a:rPr lang="en-US" altLang="en-US" sz="2400" dirty="0"/>
              <a:t>Generalization usually is total because the superclass is derived from the subclasses.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74742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485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Example of disjoint partial Specialization</a:t>
            </a:r>
          </a:p>
        </p:txBody>
      </p:sp>
      <p:pic>
        <p:nvPicPr>
          <p:cNvPr id="56324" name="Picture 5" descr="fig04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3"/>
          <a:stretch/>
        </p:blipFill>
        <p:spPr bwMode="auto">
          <a:xfrm>
            <a:off x="0" y="856332"/>
            <a:ext cx="9067800" cy="554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95132"/>
            <a:ext cx="9144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kern="0" dirty="0" smtClean="0">
                <a:solidFill>
                  <a:schemeClr val="tx1"/>
                </a:solidFill>
              </a:rPr>
              <a:t>EER diagram notation for an attribute-defined specialization on </a:t>
            </a:r>
            <a:r>
              <a:rPr lang="en-US" altLang="en-US" sz="2000" b="1" kern="0" dirty="0" err="1" smtClean="0">
                <a:solidFill>
                  <a:schemeClr val="tx1"/>
                </a:solidFill>
              </a:rPr>
              <a:t>job_type</a:t>
            </a:r>
            <a:endParaRPr lang="en-US" altLang="en-US" sz="2000" b="1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6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731"/>
            <a:ext cx="4572000" cy="600869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Types of Attributes (2)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8991600" cy="1143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composite and multi-valued attributes may be nested arbitrarily to any number of levels, although this is rare.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0" y="22098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For example, 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of a STUDENT is a composite multi-valued attribute denoted by {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(College, Year, Degree, Field)}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Multiple </a:t>
            </a:r>
            <a:r>
              <a:rPr lang="en-US" altLang="en-US" sz="2400" kern="0" dirty="0" err="1" smtClean="0"/>
              <a:t>PreviousDegrees</a:t>
            </a:r>
            <a:r>
              <a:rPr lang="en-US" altLang="en-US" sz="2400" kern="0" dirty="0" smtClean="0"/>
              <a:t> values can exist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kern="0" dirty="0" smtClean="0"/>
              <a:t>Each has four subcomponent attributes: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kern="0" dirty="0" smtClean="0"/>
              <a:t>College, Year, Degree, Field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179556"/>
            <a:ext cx="91440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kern="0" dirty="0"/>
              <a:t>{</a:t>
            </a:r>
            <a:r>
              <a:rPr lang="en-US" altLang="en-US" b="1" kern="0" dirty="0" err="1"/>
              <a:t>PreviousDegrees</a:t>
            </a:r>
            <a:r>
              <a:rPr lang="en-US" altLang="en-US" b="1" kern="0" dirty="0"/>
              <a:t> (College, Year, Degree, Field)}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59436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4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 descr="Pink tissue paper"/>
          <p:cNvSpPr txBox="1">
            <a:spLocks noChangeArrowheads="1"/>
          </p:cNvSpPr>
          <p:nvPr/>
        </p:nvSpPr>
        <p:spPr bwMode="auto">
          <a:xfrm>
            <a:off x="-23812" y="0"/>
            <a:ext cx="9167812" cy="5191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Example of overlapping total Specialization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6400800"/>
            <a:ext cx="8763000" cy="381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kern="0" dirty="0" smtClean="0">
                <a:solidFill>
                  <a:schemeClr val="tx1"/>
                </a:solidFill>
              </a:rPr>
              <a:t>EER diagram notation for an overlapping (non disjoint) specialization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8588" y="685800"/>
            <a:ext cx="8839200" cy="4800600"/>
            <a:chOff x="152400" y="1676400"/>
            <a:chExt cx="8839200" cy="2840155"/>
          </a:xfrm>
        </p:grpSpPr>
        <p:pic>
          <p:nvPicPr>
            <p:cNvPr id="58371" name="Picture 3" descr="fig04_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85"/>
            <a:stretch/>
          </p:blipFill>
          <p:spPr bwMode="auto">
            <a:xfrm>
              <a:off x="152400" y="1676400"/>
              <a:ext cx="8839200" cy="284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8153400" y="1981200"/>
              <a:ext cx="8382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1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31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Specialization/Generalization Hierarchies, Lattices &amp; Shared Subclasses (1)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2960" y="1219200"/>
            <a:ext cx="9042400" cy="555287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may itself have further subclasses specified on it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forms a hierarchy or a lattice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i="1" dirty="0" smtClean="0"/>
              <a:t>Hierarchy</a:t>
            </a:r>
            <a:r>
              <a:rPr lang="en-US" altLang="en-US" sz="2400" dirty="0" smtClean="0"/>
              <a:t> has a constraint that every subclass has only one superclass (called </a:t>
            </a:r>
            <a:r>
              <a:rPr lang="en-US" altLang="en-US" sz="2400" b="1" i="1" dirty="0" smtClean="0"/>
              <a:t>single inheritance</a:t>
            </a:r>
            <a:r>
              <a:rPr lang="en-US" altLang="en-US" sz="2400" dirty="0" smtClean="0"/>
              <a:t>); this is basically a </a:t>
            </a:r>
            <a:r>
              <a:rPr lang="en-US" altLang="en-US" sz="2400" b="1" i="1" dirty="0" smtClean="0"/>
              <a:t>tree structure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a </a:t>
            </a:r>
            <a:r>
              <a:rPr lang="en-US" altLang="en-US" sz="2400" b="1" i="1" dirty="0" smtClean="0"/>
              <a:t>lattice</a:t>
            </a:r>
            <a:r>
              <a:rPr lang="en-US" altLang="en-US" sz="2400" dirty="0" smtClean="0"/>
              <a:t>, a subclass can be subclass of more than one superclass (called </a:t>
            </a:r>
            <a:r>
              <a:rPr lang="en-US" altLang="en-US" sz="2400" b="1" i="1" dirty="0" smtClean="0"/>
              <a:t>multiple inheritance</a:t>
            </a:r>
            <a:r>
              <a:rPr lang="en-US" alt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5459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 descr="fig04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/>
        </p:blipFill>
        <p:spPr bwMode="auto">
          <a:xfrm>
            <a:off x="76200" y="1371600"/>
            <a:ext cx="8915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20188" cy="5232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Shared Subclass “</a:t>
            </a:r>
            <a:r>
              <a:rPr lang="en-US" altLang="en-US" b="1" dirty="0" err="1">
                <a:solidFill>
                  <a:schemeClr val="bg1"/>
                </a:solidFill>
              </a:rPr>
              <a:t>Engineering_Manager</a:t>
            </a:r>
            <a:r>
              <a:rPr lang="en-US" altLang="en-US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Text Box 4" descr="Pink tissue paper"/>
          <p:cNvSpPr txBox="1">
            <a:spLocks noChangeArrowheads="1"/>
          </p:cNvSpPr>
          <p:nvPr/>
        </p:nvSpPr>
        <p:spPr bwMode="auto">
          <a:xfrm>
            <a:off x="-9525" y="6439495"/>
            <a:ext cx="91201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smtClean="0">
                <a:solidFill>
                  <a:schemeClr val="tx1"/>
                </a:solidFill>
              </a:rPr>
              <a:t>A specialization lattice with shared subclass ENGINEERING_MANAGER</a:t>
            </a:r>
            <a:endParaRPr lang="en-US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49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Specialization/Generalization Hierarchies, Lattices &amp; Shared Subclasses (2)</a:t>
            </a: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960" y="1019175"/>
            <a:ext cx="9042400" cy="57912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en-US" sz="2400" dirty="0" smtClean="0"/>
              <a:t>In a lattice or hierarchy, a subclass inherits attributes not only of its direct superclass, but also of </a:t>
            </a:r>
            <a:r>
              <a:rPr lang="en-US" altLang="en-US" sz="2400" b="1" dirty="0" smtClean="0"/>
              <a:t>all its predecessor </a:t>
            </a:r>
            <a:r>
              <a:rPr lang="en-US" altLang="en-US" sz="2400" b="1" dirty="0" err="1" smtClean="0"/>
              <a:t>superclasses</a:t>
            </a:r>
            <a:endParaRPr lang="en-US" altLang="en-US" sz="2400" b="1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with more than one superclass is called a </a:t>
            </a:r>
            <a:r>
              <a:rPr lang="en-US" altLang="en-US" sz="2400" b="1" dirty="0" smtClean="0"/>
              <a:t>shared subclass</a:t>
            </a:r>
            <a:r>
              <a:rPr lang="en-US" altLang="en-US" sz="2400" dirty="0" smtClean="0"/>
              <a:t> (multiple inheritance)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depending on how they were </a:t>
            </a:r>
            <a:r>
              <a:rPr lang="en-US" altLang="en-US" sz="2400" i="1" dirty="0" smtClean="0"/>
              <a:t>derived, we c</a:t>
            </a:r>
            <a:r>
              <a:rPr lang="en-US" altLang="en-US" sz="2400" dirty="0" smtClean="0"/>
              <a:t>an have: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specialization</a:t>
            </a:r>
            <a:r>
              <a:rPr lang="en-US" altLang="en-US" sz="2200" dirty="0" smtClean="0"/>
              <a:t> hierarchies or lattices, or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generalization</a:t>
            </a:r>
            <a:r>
              <a:rPr lang="en-US" altLang="en-US" sz="2200" dirty="0" smtClean="0"/>
              <a:t> hierarchies or lattices, </a:t>
            </a:r>
          </a:p>
          <a:p>
            <a:pPr eaLnBrk="1" hangingPunct="1">
              <a:lnSpc>
                <a:spcPct val="150000"/>
              </a:lnSpc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8757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4"/>
          <p:cNvSpPr>
            <a:spLocks noGrp="1" noChangeArrowheads="1"/>
          </p:cNvSpPr>
          <p:nvPr>
            <p:ph type="title"/>
          </p:nvPr>
        </p:nvSpPr>
        <p:spPr>
          <a:xfrm>
            <a:off x="-152400" y="2992437"/>
            <a:ext cx="9448800" cy="2635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 </a:t>
            </a:r>
            <a:endParaRPr lang="en-US" altLang="en-US" sz="2800" b="1" dirty="0" smtClean="0"/>
          </a:p>
        </p:txBody>
      </p:sp>
      <p:sp>
        <p:nvSpPr>
          <p:cNvPr id="665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9144000" cy="4648200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CA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Refining</a:t>
            </a:r>
            <a:r>
              <a:rPr lang="en-CA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CA" sz="7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CA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Conceptual </a:t>
            </a:r>
            <a:r>
              <a:rPr lang="en-CA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Schemas</a:t>
            </a:r>
            <a:endParaRPr lang="en-US" altLang="en-US" sz="7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578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49325"/>
          </a:xfrm>
        </p:spPr>
        <p:txBody>
          <a:bodyPr/>
          <a:lstStyle/>
          <a:p>
            <a:pPr eaLnBrk="1" hangingPunct="1"/>
            <a:r>
              <a:rPr lang="en-CA" sz="2800" b="1" dirty="0"/>
              <a:t>Utilizing Specialization and Generalization in Refining Conceptual Schemas</a:t>
            </a:r>
            <a:endParaRPr lang="en-US" altLang="en-US" sz="2800" b="1" dirty="0" smtClean="0"/>
          </a:p>
        </p:txBody>
      </p:sp>
      <p:sp>
        <p:nvSpPr>
          <p:cNvPr id="665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232" y="1295400"/>
            <a:ext cx="9042400" cy="5562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</a:t>
            </a:r>
            <a:r>
              <a:rPr lang="en-US" altLang="en-US" sz="2400" b="1" i="1" dirty="0" smtClean="0">
                <a:solidFill>
                  <a:schemeClr val="tx1"/>
                </a:solidFill>
              </a:rPr>
              <a:t>specialization</a:t>
            </a:r>
            <a:r>
              <a:rPr lang="en-US" altLang="en-US" sz="2400" dirty="0" smtClean="0"/>
              <a:t>, start with an entity type and then define subclasses of the entity type by successive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called a </a:t>
            </a:r>
            <a:r>
              <a:rPr lang="en-US" altLang="en-US" sz="2400" b="1" i="1" dirty="0" smtClean="0"/>
              <a:t>top down</a:t>
            </a:r>
            <a:r>
              <a:rPr lang="en-US" altLang="en-US" sz="2400" b="1" dirty="0" smtClean="0"/>
              <a:t> conceptual refinement process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</a:t>
            </a:r>
            <a:r>
              <a:rPr lang="en-US" altLang="en-US" sz="2400" b="1" i="1" dirty="0">
                <a:solidFill>
                  <a:schemeClr val="tx1"/>
                </a:solidFill>
              </a:rPr>
              <a:t>generalization</a:t>
            </a:r>
            <a:r>
              <a:rPr lang="en-US" altLang="en-US" sz="2400" dirty="0" smtClean="0"/>
              <a:t>, start with many entity types and generalize those that have common properties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Called a </a:t>
            </a:r>
            <a:r>
              <a:rPr lang="en-US" altLang="en-US" sz="2400" b="1" i="1" dirty="0" smtClean="0"/>
              <a:t>bottom up</a:t>
            </a:r>
            <a:r>
              <a:rPr lang="en-US" altLang="en-US" sz="2400" b="1" dirty="0" smtClean="0"/>
              <a:t> conceptual synthesis process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practice, a </a:t>
            </a:r>
            <a:r>
              <a:rPr lang="en-US" altLang="en-US" sz="2400" i="1" dirty="0" smtClean="0"/>
              <a:t>combination of both processes</a:t>
            </a:r>
            <a:r>
              <a:rPr lang="en-US" altLang="en-US" sz="2400" dirty="0" smtClean="0"/>
              <a:t> is usually employed </a:t>
            </a:r>
          </a:p>
        </p:txBody>
      </p:sp>
    </p:spTree>
    <p:extLst>
      <p:ext uri="{BB962C8B-B14F-4D97-AF65-F5344CB8AC3E}">
        <p14:creationId xmlns:p14="http://schemas.microsoft.com/office/powerpoint/2010/main" val="2010934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219200" y="113645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i="1" dirty="0" smtClean="0"/>
              <a:t>Top Down</a:t>
            </a:r>
            <a:r>
              <a:rPr lang="en-US" altLang="en-US" sz="2800" b="1" dirty="0" smtClean="0"/>
              <a:t> </a:t>
            </a:r>
            <a:r>
              <a:rPr lang="en-US" altLang="en-US" sz="2800" b="1" dirty="0"/>
              <a:t>conceptual refinement process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09800" y="1524000"/>
            <a:ext cx="5562600" cy="2590800"/>
            <a:chOff x="1295400" y="1371600"/>
            <a:chExt cx="7543800" cy="2533650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9" r="31194" b="86841"/>
            <a:stretch/>
          </p:blipFill>
          <p:spPr bwMode="auto">
            <a:xfrm>
              <a:off x="1295400" y="1371600"/>
              <a:ext cx="75438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4343400" y="3676650"/>
              <a:ext cx="5334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314450" y="5610135"/>
            <a:ext cx="7753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When </a:t>
            </a:r>
            <a:r>
              <a:rPr lang="en-CA" dirty="0"/>
              <a:t>designing the specialization lattice </a:t>
            </a:r>
            <a:r>
              <a:rPr lang="en-CA" dirty="0" smtClean="0"/>
              <a:t>,we </a:t>
            </a:r>
            <a:r>
              <a:rPr lang="en-CA" dirty="0"/>
              <a:t>may first specify an entity type PERSON for a university database.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1752600" y="762000"/>
            <a:ext cx="6477000" cy="4419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5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2" y="5181600"/>
            <a:ext cx="7848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Then </a:t>
            </a:r>
            <a:r>
              <a:rPr lang="en-CA" dirty="0"/>
              <a:t>we discover that three types of persons will be represented in the database: university </a:t>
            </a:r>
            <a:r>
              <a:rPr lang="en-CA" dirty="0" smtClean="0"/>
              <a:t>employees</a:t>
            </a:r>
            <a:r>
              <a:rPr lang="en-CA" dirty="0"/>
              <a:t>, alumni, and students and we create the specialization {EMPLOYEE, ALUMNUS, STUDENT}.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4436" y="76200"/>
            <a:ext cx="5678129" cy="4876800"/>
            <a:chOff x="1905000" y="228600"/>
            <a:chExt cx="5678129" cy="4876800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7" t="1" r="25523" b="52932"/>
            <a:stretch/>
          </p:blipFill>
          <p:spPr bwMode="auto">
            <a:xfrm>
              <a:off x="1905000" y="228600"/>
              <a:ext cx="5678129" cy="48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2514600" y="3443286"/>
              <a:ext cx="304800" cy="15859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5715000" y="3443286"/>
              <a:ext cx="1524000" cy="16621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 rot="16200000">
            <a:off x="-2852737" y="2852735"/>
            <a:ext cx="6848475" cy="11430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i="1" kern="0" smtClean="0"/>
              <a:t>Top Down</a:t>
            </a:r>
            <a:r>
              <a:rPr lang="en-US" altLang="en-US" sz="2400" b="1" kern="0" smtClean="0"/>
              <a:t> conceptual refinement process</a:t>
            </a:r>
            <a:br>
              <a:rPr lang="en-US" altLang="en-US" sz="2400" b="1" kern="0" smtClean="0"/>
            </a:br>
            <a:r>
              <a:rPr lang="en-US" altLang="en-US" sz="2400" kern="0" smtClean="0"/>
              <a:t>Example - a specialization lattice with multiple inheritance for a UNIVERSITY database.</a:t>
            </a:r>
            <a:endParaRPr lang="en-US" altLang="en-US" sz="2400" b="1" kern="0" dirty="0" smtClean="0"/>
          </a:p>
        </p:txBody>
      </p:sp>
      <p:sp>
        <p:nvSpPr>
          <p:cNvPr id="8" name="Oval 7"/>
          <p:cNvSpPr/>
          <p:nvPr/>
        </p:nvSpPr>
        <p:spPr bwMode="auto">
          <a:xfrm>
            <a:off x="1447800" y="1371600"/>
            <a:ext cx="7467600" cy="3657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66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7774" y="0"/>
            <a:ext cx="7896226" cy="5943220"/>
            <a:chOff x="1447800" y="0"/>
            <a:chExt cx="7696200" cy="5724525"/>
          </a:xfrm>
        </p:grpSpPr>
        <p:pic>
          <p:nvPicPr>
            <p:cNvPr id="68612" name="Picture 5" descr="fig04_0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" b="24086"/>
            <a:stretch/>
          </p:blipFill>
          <p:spPr bwMode="auto">
            <a:xfrm>
              <a:off x="1447800" y="0"/>
              <a:ext cx="76962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4829174" y="5114925"/>
              <a:ext cx="276225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195388" y="6155976"/>
            <a:ext cx="7872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We specialize EMPLOYEE further into {STAFF, FACULTY, STUDENT_ASSISTANT}, and specialize STUDENT into {GRADUATE_STUDENT, UNDERGRADUATE_STUDENT}. 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  <p:sp>
        <p:nvSpPr>
          <p:cNvPr id="7" name="Oval 6"/>
          <p:cNvSpPr/>
          <p:nvPr/>
        </p:nvSpPr>
        <p:spPr bwMode="auto">
          <a:xfrm>
            <a:off x="1195388" y="3810000"/>
            <a:ext cx="7948612" cy="234597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6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5" descr="fig04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/>
        </p:blipFill>
        <p:spPr bwMode="auto">
          <a:xfrm>
            <a:off x="1082934" y="0"/>
            <a:ext cx="8061066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52737" y="2852735"/>
            <a:ext cx="6848475" cy="1143002"/>
          </a:xfrm>
        </p:spPr>
        <p:txBody>
          <a:bodyPr/>
          <a:lstStyle/>
          <a:p>
            <a:pPr eaLnBrk="1" hangingPunct="1"/>
            <a:r>
              <a:rPr lang="en-US" altLang="en-US" sz="2400" b="1" i="1" dirty="0"/>
              <a:t>Top Down</a:t>
            </a:r>
            <a:r>
              <a:rPr lang="en-US" altLang="en-US" sz="2400" b="1" dirty="0"/>
              <a:t> conceptual refinement process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dirty="0"/>
              <a:t>Example - a specialization lattice with multiple inheritance for a UNIVERSITY database</a:t>
            </a:r>
            <a:r>
              <a:rPr lang="en-US" altLang="en-US" sz="2400" dirty="0" smtClean="0"/>
              <a:t>.</a:t>
            </a:r>
            <a:endParaRPr lang="en-US" altLang="en-US" sz="2400" b="1" dirty="0" smtClean="0"/>
          </a:p>
        </p:txBody>
      </p:sp>
      <p:sp>
        <p:nvSpPr>
          <p:cNvPr id="4" name="Oval 3"/>
          <p:cNvSpPr/>
          <p:nvPr/>
        </p:nvSpPr>
        <p:spPr bwMode="auto">
          <a:xfrm>
            <a:off x="1752600" y="5867400"/>
            <a:ext cx="6477000" cy="101816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51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3091"/>
            <a:ext cx="9144000" cy="526009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Example of a composite attribute</a:t>
            </a:r>
          </a:p>
        </p:txBody>
      </p:sp>
      <p:pic>
        <p:nvPicPr>
          <p:cNvPr id="24580" name="Picture 4" descr="fig03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/>
          <a:stretch>
            <a:fillRect/>
          </a:stretch>
        </p:blipFill>
        <p:spPr bwMode="auto">
          <a:xfrm>
            <a:off x="16146" y="601285"/>
            <a:ext cx="91047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3092" y="6248400"/>
            <a:ext cx="9167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latin typeface="Arial Narrow" panose="020B0606020202030204" pitchFamily="34" charset="0"/>
              </a:rPr>
              <a:t>Address(</a:t>
            </a:r>
            <a:r>
              <a:rPr lang="en-CA" b="1" dirty="0" err="1" smtClean="0">
                <a:latin typeface="Arial Narrow" panose="020B0606020202030204" pitchFamily="34" charset="0"/>
              </a:rPr>
              <a:t>Street_address</a:t>
            </a:r>
            <a:r>
              <a:rPr lang="en-CA" b="1" dirty="0" smtClean="0">
                <a:latin typeface="Arial Narrow" panose="020B0606020202030204" pitchFamily="34" charset="0"/>
              </a:rPr>
              <a:t>(</a:t>
            </a:r>
            <a:r>
              <a:rPr lang="en-CA" b="1" dirty="0" err="1" smtClean="0">
                <a:latin typeface="Arial Narrow" panose="020B0606020202030204" pitchFamily="34" charset="0"/>
              </a:rPr>
              <a:t>Number,Street,Apartment_number</a:t>
            </a:r>
            <a:r>
              <a:rPr lang="en-CA" b="1" dirty="0">
                <a:latin typeface="Arial Narrow" panose="020B0606020202030204" pitchFamily="34" charset="0"/>
              </a:rPr>
              <a:t>),</a:t>
            </a:r>
            <a:r>
              <a:rPr lang="en-CA" b="1" dirty="0" err="1">
                <a:latin typeface="Arial Narrow" panose="020B0606020202030204" pitchFamily="34" charset="0"/>
              </a:rPr>
              <a:t>City,State,Zip</a:t>
            </a:r>
            <a:r>
              <a:rPr lang="en-CA" b="1" dirty="0" smtClean="0">
                <a:latin typeface="Arial Narrow" panose="020B0606020202030204" pitchFamily="34" charset="0"/>
              </a:rPr>
              <a:t>)) 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0" y="6019799"/>
            <a:ext cx="9144000" cy="45719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03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5" descr="fig04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/>
        </p:blipFill>
        <p:spPr bwMode="auto">
          <a:xfrm>
            <a:off x="1729516" y="38101"/>
            <a:ext cx="5089266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 bwMode="auto">
          <a:xfrm>
            <a:off x="1143000" y="1081206"/>
            <a:ext cx="533400" cy="3429000"/>
          </a:xfrm>
          <a:prstGeom prst="down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 flipV="1">
            <a:off x="7229475" y="2667000"/>
            <a:ext cx="533400" cy="3276600"/>
          </a:xfrm>
          <a:prstGeom prst="down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33" y="153680"/>
            <a:ext cx="3398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/>
              <a:t>Top Down</a:t>
            </a:r>
            <a:r>
              <a:rPr lang="en-US" altLang="en-US" b="1" dirty="0"/>
              <a:t> conceptual refinement process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19775" y="6027003"/>
            <a:ext cx="3352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Bottom-up </a:t>
            </a:r>
            <a:r>
              <a:rPr lang="en-US" b="1" dirty="0"/>
              <a:t>conceptual synthesis</a:t>
            </a:r>
          </a:p>
        </p:txBody>
      </p:sp>
    </p:spTree>
    <p:extLst>
      <p:ext uri="{BB962C8B-B14F-4D97-AF65-F5344CB8AC3E}">
        <p14:creationId xmlns:p14="http://schemas.microsoft.com/office/powerpoint/2010/main" val="1912263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5" descr="fig04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0"/>
          <a:stretch/>
        </p:blipFill>
        <p:spPr bwMode="auto">
          <a:xfrm>
            <a:off x="1729516" y="38101"/>
            <a:ext cx="5089266" cy="68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 bwMode="auto">
          <a:xfrm flipV="1">
            <a:off x="7728979" y="2637817"/>
            <a:ext cx="533400" cy="327660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9775" y="6041704"/>
            <a:ext cx="3352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Bottom-up </a:t>
            </a:r>
            <a:r>
              <a:rPr lang="en-US" b="1" dirty="0"/>
              <a:t>conceptual synthesis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895600" y="8154"/>
            <a:ext cx="2590800" cy="119798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28800" y="4343400"/>
            <a:ext cx="990600" cy="762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9400" y="4343400"/>
            <a:ext cx="990600" cy="762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57600" y="1867711"/>
            <a:ext cx="990600" cy="762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656306" y="4495800"/>
            <a:ext cx="990600" cy="762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591730" y="4343400"/>
            <a:ext cx="1326335" cy="990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651532" y="6324600"/>
            <a:ext cx="1539468" cy="6104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107438" y="6306112"/>
            <a:ext cx="1539468" cy="6104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724401" y="1867711"/>
            <a:ext cx="867330" cy="762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3639148" y="4343400"/>
            <a:ext cx="1085253" cy="990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819400" y="1837764"/>
            <a:ext cx="891317" cy="79194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60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Bottom-up Conceptual Synthesis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685800"/>
            <a:ext cx="8763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en-CA" sz="2800" dirty="0">
                <a:latin typeface="Arial Narrow" panose="020B0606020202030204" pitchFamily="34" charset="0"/>
              </a:rPr>
              <a:t>For example, the database designers may first discover entity types such as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STAFF</a:t>
            </a:r>
            <a:r>
              <a:rPr lang="en-CA" sz="2800" dirty="0">
                <a:latin typeface="Arial Narrow" panose="020B0606020202030204" pitchFamily="34" charset="0"/>
              </a:rPr>
              <a:t>, FACULTY, ALUMNUS, GRADUATE_STUDENT, UNDERGRADUATE_STUDENT, RESEARCH_ASSISTANT, TEACHING_ASSISTANT, and so on;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they generalize {GRADUATE_STUDENT, UNDERGRADUATE_STUDENT} into STUDENT;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{RESEARCH_ASSISTANT, TEACHING_ASSISTANT} into STUDENT_ASSISTANT;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then </a:t>
            </a:r>
            <a:r>
              <a:rPr lang="en-CA" sz="2800" dirty="0">
                <a:latin typeface="Arial Narrow" panose="020B0606020202030204" pitchFamily="34" charset="0"/>
              </a:rPr>
              <a:t>{STAFF, FACULTY, STUDENT_ASSISTANT} into EMPLOYEE; and </a:t>
            </a:r>
            <a:endParaRPr lang="en-CA" sz="2800" dirty="0" smtClean="0">
              <a:latin typeface="Arial Narrow" panose="020B0606020202030204" pitchFamily="34" charset="0"/>
            </a:endParaRPr>
          </a:p>
          <a:p>
            <a:pPr marL="342900" indent="-342900" eaLnBrk="1" hangingPunct="1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CA" sz="2800" dirty="0" smtClean="0">
                <a:latin typeface="Arial Narrow" panose="020B0606020202030204" pitchFamily="34" charset="0"/>
              </a:rPr>
              <a:t>finally </a:t>
            </a:r>
            <a:r>
              <a:rPr lang="en-CA" sz="2800" dirty="0">
                <a:latin typeface="Arial Narrow" panose="020B0606020202030204" pitchFamily="34" charset="0"/>
              </a:rPr>
              <a:t>{EMPLOYEE, ALUMNUS, STUDENT} into PERSON</a:t>
            </a:r>
            <a:r>
              <a:rPr lang="en-CA" sz="2800" dirty="0" smtClean="0">
                <a:latin typeface="Arial Narrow" panose="020B0606020202030204" pitchFamily="34" charset="0"/>
              </a:rPr>
              <a:t>.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24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6485"/>
            <a:ext cx="9144000" cy="61608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Categories (UNION TYPES) (1)</a:t>
            </a: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583" y="762000"/>
            <a:ext cx="9042400" cy="6019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All of the </a:t>
            </a:r>
            <a:r>
              <a:rPr lang="en-US" altLang="en-US" sz="2400" i="1" dirty="0" smtClean="0"/>
              <a:t>superclass/subclass relationships</a:t>
            </a:r>
            <a:r>
              <a:rPr lang="en-US" altLang="en-US" sz="2400" dirty="0" smtClean="0"/>
              <a:t> we have seen thus far have a single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shared subclass is a subclass in: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i="1" dirty="0" smtClean="0"/>
              <a:t>more than one</a:t>
            </a:r>
            <a:r>
              <a:rPr lang="en-US" altLang="en-US" sz="2200" dirty="0" smtClean="0"/>
              <a:t> distinct superclass/subclass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relationships has a </a:t>
            </a:r>
            <a:r>
              <a:rPr lang="en-US" altLang="en-US" sz="2200" i="1" dirty="0" smtClean="0"/>
              <a:t>single</a:t>
            </a:r>
            <a:r>
              <a:rPr lang="en-US" altLang="en-US" sz="2200" dirty="0" smtClean="0"/>
              <a:t> superclass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shared subclass leads to multiple inheritance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B050"/>
                </a:solidFill>
              </a:rPr>
              <a:t>In some cases, we need to model a </a:t>
            </a:r>
            <a:r>
              <a:rPr lang="en-US" altLang="en-US" sz="2400" i="1" dirty="0" smtClean="0">
                <a:solidFill>
                  <a:srgbClr val="00B050"/>
                </a:solidFill>
              </a:rPr>
              <a:t>single superclass/subclass relationship</a:t>
            </a:r>
            <a:r>
              <a:rPr lang="en-US" altLang="en-US" sz="2400" dirty="0" smtClean="0">
                <a:solidFill>
                  <a:srgbClr val="00B050"/>
                </a:solidFill>
              </a:rPr>
              <a:t> </a:t>
            </a:r>
            <a:r>
              <a:rPr lang="en-US" altLang="en-US" sz="2400" u="sng" dirty="0" smtClean="0">
                <a:solidFill>
                  <a:srgbClr val="00B050"/>
                </a:solidFill>
              </a:rPr>
              <a:t>with </a:t>
            </a:r>
            <a:r>
              <a:rPr lang="en-US" altLang="en-US" sz="2400" i="1" u="sng" dirty="0" smtClean="0">
                <a:solidFill>
                  <a:srgbClr val="00B050"/>
                </a:solidFill>
              </a:rPr>
              <a:t>more than one</a:t>
            </a:r>
            <a:r>
              <a:rPr lang="en-US" altLang="en-US" sz="2400" u="sng" dirty="0" smtClean="0">
                <a:solidFill>
                  <a:srgbClr val="00B050"/>
                </a:solidFill>
              </a:rPr>
              <a:t>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/>
              <a:t>Superclasses</a:t>
            </a:r>
            <a:r>
              <a:rPr lang="en-US" altLang="en-US" sz="2400" dirty="0" smtClean="0"/>
              <a:t> can represent different entity types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Such a subclass is called a category or UNION TYPE </a:t>
            </a:r>
          </a:p>
        </p:txBody>
      </p:sp>
    </p:spTree>
    <p:extLst>
      <p:ext uri="{BB962C8B-B14F-4D97-AF65-F5344CB8AC3E}">
        <p14:creationId xmlns:p14="http://schemas.microsoft.com/office/powerpoint/2010/main" val="3131283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Categories (UNION TYPES) (2)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In a database for </a:t>
            </a:r>
            <a:r>
              <a:rPr lang="en-US" altLang="en-US" sz="2400" b="1" dirty="0" smtClean="0"/>
              <a:t>vehicle registration</a:t>
            </a:r>
            <a:r>
              <a:rPr lang="en-US" altLang="en-US" sz="2400" dirty="0" smtClean="0"/>
              <a:t>, a </a:t>
            </a:r>
            <a:r>
              <a:rPr lang="en-US" altLang="en-US" sz="2400" b="1" dirty="0" smtClean="0"/>
              <a:t>vehicle owner </a:t>
            </a:r>
            <a:r>
              <a:rPr lang="en-US" altLang="en-US" sz="2400" dirty="0" smtClean="0"/>
              <a:t>can be a </a:t>
            </a:r>
            <a:r>
              <a:rPr lang="en-US" altLang="en-US" sz="2400" b="1" dirty="0" smtClean="0"/>
              <a:t>PERSON</a:t>
            </a:r>
            <a:r>
              <a:rPr lang="en-US" altLang="en-US" sz="2400" dirty="0" smtClean="0"/>
              <a:t>, a </a:t>
            </a:r>
            <a:r>
              <a:rPr lang="en-US" altLang="en-US" sz="2400" b="1" dirty="0" smtClean="0"/>
              <a:t>BANK</a:t>
            </a:r>
            <a:r>
              <a:rPr lang="en-US" altLang="en-US" sz="2400" dirty="0" smtClean="0"/>
              <a:t> (holding a lien on a vehicle) or a </a:t>
            </a:r>
            <a:r>
              <a:rPr lang="en-US" altLang="en-US" sz="2400" b="1" dirty="0" smtClean="0"/>
              <a:t>COMPANY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</a:t>
            </a:r>
            <a:r>
              <a:rPr lang="en-US" altLang="en-US" sz="2200" i="1" dirty="0" smtClean="0"/>
              <a:t>category</a:t>
            </a:r>
            <a:r>
              <a:rPr lang="en-US" altLang="en-US" sz="2200" dirty="0" smtClean="0"/>
              <a:t> (UNION type) called OWNER is created to represent a subset of the </a:t>
            </a:r>
            <a:r>
              <a:rPr lang="en-US" altLang="en-US" sz="2200" i="1" dirty="0" smtClean="0"/>
              <a:t>union</a:t>
            </a:r>
            <a:r>
              <a:rPr lang="en-US" altLang="en-US" sz="2200" dirty="0" smtClean="0"/>
              <a:t> of the three </a:t>
            </a:r>
            <a:r>
              <a:rPr lang="en-US" altLang="en-US" sz="2200" dirty="0" err="1" smtClean="0"/>
              <a:t>superclasses</a:t>
            </a:r>
            <a:r>
              <a:rPr lang="en-US" altLang="en-US" sz="2200" dirty="0" smtClean="0"/>
              <a:t> COMPANY, BANK, and PERSON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category member must exist in </a:t>
            </a:r>
            <a:r>
              <a:rPr lang="en-US" altLang="en-US" sz="2200" b="1" i="1" dirty="0" smtClean="0"/>
              <a:t>at least one</a:t>
            </a:r>
            <a:r>
              <a:rPr lang="en-US" altLang="en-US" sz="2200" dirty="0" smtClean="0"/>
              <a:t> </a:t>
            </a:r>
            <a:r>
              <a:rPr lang="en-US" altLang="en-US" sz="2200" b="1" i="1" dirty="0" smtClean="0"/>
              <a:t>(typically just one)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Difference from </a:t>
            </a:r>
            <a:r>
              <a:rPr lang="en-US" altLang="en-US" sz="2400" i="1" dirty="0" smtClean="0"/>
              <a:t>shared subclass</a:t>
            </a:r>
            <a:r>
              <a:rPr lang="en-US" altLang="en-US" sz="2400" dirty="0" smtClean="0"/>
              <a:t>, which is a:</a:t>
            </a:r>
            <a:endParaRPr lang="en-US" altLang="en-US" sz="2400" i="1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subset of the </a:t>
            </a:r>
            <a:r>
              <a:rPr lang="en-US" altLang="en-US" sz="2200" i="1" dirty="0" smtClean="0"/>
              <a:t>intersection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shared subclass member must exist in </a:t>
            </a:r>
            <a:r>
              <a:rPr lang="en-US" altLang="en-US" sz="2200" b="1" i="1" dirty="0" smtClean="0"/>
              <a:t>all</a:t>
            </a:r>
            <a:r>
              <a:rPr lang="en-US" altLang="en-US" sz="2200" dirty="0" smtClean="0"/>
              <a:t> of its </a:t>
            </a:r>
            <a:r>
              <a:rPr lang="en-US" altLang="en-US" sz="2200" dirty="0" err="1" smtClean="0"/>
              <a:t>superclasses</a:t>
            </a: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25416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5"/>
          <p:cNvSpPr>
            <a:spLocks noGrp="1" noChangeArrowheads="1"/>
          </p:cNvSpPr>
          <p:nvPr>
            <p:ph type="title"/>
          </p:nvPr>
        </p:nvSpPr>
        <p:spPr>
          <a:xfrm rot="16200000">
            <a:off x="-2890835" y="2900362"/>
            <a:ext cx="6858000" cy="105727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Two categories (UNION types): OWNER, REGISTERED_VEHICLE</a:t>
            </a:r>
          </a:p>
        </p:txBody>
      </p:sp>
      <p:pic>
        <p:nvPicPr>
          <p:cNvPr id="74756" name="Picture 7" descr="fig04_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3"/>
          <a:stretch/>
        </p:blipFill>
        <p:spPr bwMode="auto">
          <a:xfrm>
            <a:off x="1905000" y="36944"/>
            <a:ext cx="4800600" cy="66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878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6"/>
            <a:ext cx="9144000" cy="720725"/>
          </a:xfrm>
        </p:spPr>
        <p:txBody>
          <a:bodyPr/>
          <a:lstStyle/>
          <a:p>
            <a:r>
              <a:rPr lang="en-US" sz="2800" b="1" dirty="0"/>
              <a:t>Design Choices for Specialization/Generalization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86" y="1142999"/>
            <a:ext cx="9131074" cy="49999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/>
              <a:t>It is </a:t>
            </a:r>
            <a:r>
              <a:rPr lang="en-CA" sz="2400" b="1" i="1" dirty="0"/>
              <a:t>not always easy </a:t>
            </a:r>
            <a:r>
              <a:rPr lang="en-CA" sz="2400" dirty="0"/>
              <a:t>to </a:t>
            </a:r>
            <a:r>
              <a:rPr lang="en-CA" sz="2400" b="1" dirty="0"/>
              <a:t>choose the most appropriate conceptual design </a:t>
            </a:r>
            <a:r>
              <a:rPr lang="en-CA" sz="2400" dirty="0"/>
              <a:t>for a database application.</a:t>
            </a:r>
          </a:p>
          <a:p>
            <a:pPr>
              <a:lnSpc>
                <a:spcPct val="150000"/>
              </a:lnSpc>
            </a:pPr>
            <a:r>
              <a:rPr lang="en-CA" sz="2400" dirty="0" smtClean="0"/>
              <a:t>Conceptual </a:t>
            </a:r>
            <a:r>
              <a:rPr lang="en-CA" sz="2400" dirty="0"/>
              <a:t>database design </a:t>
            </a:r>
            <a:r>
              <a:rPr lang="en-CA" sz="2400" b="1" dirty="0"/>
              <a:t>should be considered as an iterative refinement process</a:t>
            </a:r>
            <a:r>
              <a:rPr lang="en-CA" sz="2400" dirty="0"/>
              <a:t> until the most suitable design is reached. </a:t>
            </a:r>
            <a:endParaRPr lang="en-CA" sz="24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The following guidelines (next slide) </a:t>
            </a:r>
            <a:r>
              <a:rPr lang="en-CA" sz="2400" dirty="0"/>
              <a:t>can help to guide the design process for EER concepts</a:t>
            </a:r>
            <a:r>
              <a:rPr lang="en-CA" sz="2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84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5"/>
            <a:ext cx="9144000" cy="544285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Specialization/Generalization(2)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5" y="570688"/>
            <a:ext cx="9062705" cy="624839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CA" sz="25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A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CA" sz="2500" b="1" dirty="0">
                <a:latin typeface="Arial" panose="020B0604020202020204" pitchFamily="34" charset="0"/>
                <a:cs typeface="Arial" panose="020B0604020202020204" pitchFamily="34" charset="0"/>
              </a:rPr>
              <a:t>specializations and subclasses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 can be defined to make the </a:t>
            </a:r>
            <a:r>
              <a:rPr lang="en-CA" sz="2500" b="1" i="1" dirty="0">
                <a:latin typeface="Arial" panose="020B0604020202020204" pitchFamily="34" charset="0"/>
                <a:cs typeface="Arial" panose="020B0604020202020204" pitchFamily="34" charset="0"/>
              </a:rPr>
              <a:t>conceptual model accurate.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CA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drawback is that the design becomes quite </a:t>
            </a:r>
            <a:r>
              <a:rPr lang="en-CA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cluttered.</a:t>
            </a:r>
          </a:p>
          <a:p>
            <a:pPr algn="just">
              <a:lnSpc>
                <a:spcPct val="150000"/>
              </a:lnSpc>
            </a:pPr>
            <a:endParaRPr lang="en-CA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CA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CA" sz="2500" b="1" dirty="0">
                <a:latin typeface="Arial" panose="020B0604020202020204" pitchFamily="34" charset="0"/>
                <a:cs typeface="Arial" panose="020B0604020202020204" pitchFamily="34" charset="0"/>
              </a:rPr>
              <a:t>a subclass 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CA" sz="2500" b="1" dirty="0">
                <a:latin typeface="Arial" panose="020B0604020202020204" pitchFamily="34" charset="0"/>
                <a:cs typeface="Arial" panose="020B0604020202020204" pitchFamily="34" charset="0"/>
              </a:rPr>
              <a:t>few specific (local) attributes and no specific relationships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, it can be </a:t>
            </a:r>
            <a:r>
              <a:rPr lang="en-CA" sz="2500" b="1" dirty="0">
                <a:latin typeface="Arial" panose="020B0604020202020204" pitchFamily="34" charset="0"/>
                <a:cs typeface="Arial" panose="020B0604020202020204" pitchFamily="34" charset="0"/>
              </a:rPr>
              <a:t>merged into the superclass.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CA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specific attributes would hold NULL values for entities that are not members of the subclass. </a:t>
            </a:r>
            <a:endParaRPr lang="en-CA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CA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type attribute could specify whether an entity is a member of the subclass. </a:t>
            </a:r>
            <a:endParaRPr lang="en-CA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07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5"/>
            <a:ext cx="9144000" cy="620486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Specialization/Generalization(3)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" y="838200"/>
            <a:ext cx="9056915" cy="60295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CA" b="1" i="1" dirty="0">
                <a:latin typeface="Arial" panose="020B0604020202020204" pitchFamily="34" charset="0"/>
                <a:cs typeface="Arial" panose="020B0604020202020204" pitchFamily="34" charset="0"/>
              </a:rPr>
              <a:t>all the subclasses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of a specialization/generalization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have few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no specific relationships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CA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CA" sz="2800" b="1" dirty="0">
                <a:latin typeface="Arial" panose="020B0604020202020204" pitchFamily="34" charset="0"/>
                <a:cs typeface="Arial" panose="020B0604020202020204" pitchFamily="34" charset="0"/>
              </a:rPr>
              <a:t>can be merged into the superclass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800" b="1" dirty="0">
                <a:latin typeface="Arial" panose="020B0604020202020204" pitchFamily="34" charset="0"/>
                <a:cs typeface="Arial" panose="020B0604020202020204" pitchFamily="34" charset="0"/>
              </a:rPr>
              <a:t>replaced with one or more type attributes that specify the subclass or subclasses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that each entity 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belongs.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84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5"/>
            <a:ext cx="9144000" cy="620486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Specialization/Generalization(3)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0480" y="4011811"/>
            <a:ext cx="911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No specific </a:t>
            </a:r>
            <a:r>
              <a:rPr lang="en-CA" dirty="0"/>
              <a:t>(local) attributes are shown. We could merge all the subclasses into the EMPLOYEE entity type and add the following attributes to EMPLOYEE: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2121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Job_type</a:t>
            </a:r>
            <a:r>
              <a:rPr lang="en-CA" b="1" dirty="0">
                <a:latin typeface="Arial Narrow" panose="020B0606020202030204" pitchFamily="34" charset="0"/>
              </a:rPr>
              <a:t> whose value set {‘Secretary’, ‘Engineer’, ‘Technician’}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Pay_method</a:t>
            </a:r>
            <a:r>
              <a:rPr lang="en-CA" b="1" dirty="0">
                <a:latin typeface="Arial Narrow" panose="020B0606020202030204" pitchFamily="34" charset="0"/>
              </a:rPr>
              <a:t> whose value set {‘Salaried’, ‘Hourly’}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Arial Narrow" panose="020B0606020202030204" pitchFamily="34" charset="0"/>
              </a:rPr>
              <a:t>An </a:t>
            </a:r>
            <a:r>
              <a:rPr lang="en-CA" b="1" dirty="0">
                <a:latin typeface="Arial Narrow" panose="020B0606020202030204" pitchFamily="34" charset="0"/>
              </a:rPr>
              <a:t>attribute </a:t>
            </a:r>
            <a:r>
              <a:rPr lang="en-CA" b="1" dirty="0" err="1">
                <a:latin typeface="Arial Narrow" panose="020B0606020202030204" pitchFamily="34" charset="0"/>
              </a:rPr>
              <a:t>Is_a_manager</a:t>
            </a:r>
            <a:r>
              <a:rPr lang="en-CA" b="1" dirty="0">
                <a:latin typeface="Arial Narrow" panose="020B0606020202030204" pitchFamily="34" charset="0"/>
              </a:rPr>
              <a:t> whose value set {‘Yes’, ‘No’} </a:t>
            </a:r>
            <a:r>
              <a:rPr lang="en-CA" b="1" dirty="0" smtClean="0">
                <a:latin typeface="Arial Narrow" panose="020B0606020202030204" pitchFamily="34" charset="0"/>
              </a:rPr>
              <a:t>.</a:t>
            </a:r>
            <a:endParaRPr lang="en-US" b="1" dirty="0">
              <a:latin typeface="Arial Narrow" panose="020B0606020202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" y="619762"/>
            <a:ext cx="8991600" cy="3248905"/>
            <a:chOff x="30480" y="619762"/>
            <a:chExt cx="8991600" cy="32489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417" t="30098" r="17500" b="24815"/>
            <a:stretch/>
          </p:blipFill>
          <p:spPr>
            <a:xfrm>
              <a:off x="30480" y="685800"/>
              <a:ext cx="8991600" cy="318286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30480" y="619762"/>
              <a:ext cx="2331720" cy="122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079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167640" y="6326554"/>
            <a:ext cx="5471161" cy="457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en-US" sz="2400" dirty="0" smtClean="0"/>
              <a:t>State the type of each attribute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6148754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18" t="21358" r="19166" b="14046"/>
          <a:stretch/>
        </p:blipFill>
        <p:spPr>
          <a:xfrm>
            <a:off x="40639" y="685800"/>
            <a:ext cx="9054353" cy="5029200"/>
          </a:xfrm>
          <a:prstGeom prst="rect">
            <a:avLst/>
          </a:prstGeom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0"/>
            <a:ext cx="9144001" cy="63304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 smtClean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6906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86"/>
            <a:ext cx="9144000" cy="772885"/>
          </a:xfrm>
        </p:spPr>
        <p:txBody>
          <a:bodyPr/>
          <a:lstStyle/>
          <a:p>
            <a:r>
              <a:rPr lang="en-US" sz="2800" b="1" dirty="0"/>
              <a:t>Design Choices for </a:t>
            </a:r>
            <a:r>
              <a:rPr lang="en-US" sz="2800" b="1" dirty="0" smtClean="0"/>
              <a:t>Specialization/Generalization(4)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" y="990600"/>
            <a:ext cx="9056915" cy="58129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 smtClean="0"/>
              <a:t>Union </a:t>
            </a:r>
            <a:r>
              <a:rPr lang="en-CA" sz="2400" dirty="0"/>
              <a:t>types and categories should generally be avoided unless the situation definitely warrants this type of construct, which does occur in some </a:t>
            </a:r>
            <a:r>
              <a:rPr lang="en-CA" sz="2400" dirty="0" smtClean="0"/>
              <a:t>practical situations</a:t>
            </a:r>
          </a:p>
          <a:p>
            <a:pPr>
              <a:lnSpc>
                <a:spcPct val="150000"/>
              </a:lnSpc>
            </a:pPr>
            <a:endParaRPr lang="en-CA" sz="24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If </a:t>
            </a:r>
            <a:r>
              <a:rPr lang="en-CA" sz="2400" dirty="0"/>
              <a:t>the requirements do not indicate any particular constraints, </a:t>
            </a:r>
            <a:r>
              <a:rPr lang="en-CA" sz="2400" dirty="0" smtClean="0"/>
              <a:t>(</a:t>
            </a:r>
            <a:r>
              <a:rPr lang="en-CA" sz="2400" dirty="0"/>
              <a:t>disjoint/overlapping and </a:t>
            </a:r>
            <a:r>
              <a:rPr lang="en-CA" sz="2400" dirty="0" smtClean="0"/>
              <a:t>total/partial) the </a:t>
            </a:r>
            <a:r>
              <a:rPr lang="en-CA" sz="2400" dirty="0"/>
              <a:t>default would generally be </a:t>
            </a:r>
            <a:r>
              <a:rPr lang="en-CA" sz="2400" b="1" dirty="0"/>
              <a:t>overlapping and partial</a:t>
            </a:r>
            <a:r>
              <a:rPr lang="en-CA" sz="2400" dirty="0"/>
              <a:t>, since this does not </a:t>
            </a:r>
            <a:r>
              <a:rPr lang="en-CA" sz="2400" dirty="0" smtClean="0"/>
              <a:t>specify </a:t>
            </a:r>
            <a:r>
              <a:rPr lang="en-CA" sz="2400" dirty="0"/>
              <a:t>any restrictions on subclass membership.</a:t>
            </a: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2901881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Formal Definitions of EER Model (1)</a:t>
            </a:r>
          </a:p>
        </p:txBody>
      </p:sp>
      <p:sp>
        <p:nvSpPr>
          <p:cNvPr id="76804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5867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Class C: </a:t>
            </a:r>
          </a:p>
          <a:p>
            <a:pPr lvl="1" eaLnBrk="1" hangingPunct="1"/>
            <a:r>
              <a:rPr lang="en-US" altLang="en-US" sz="2200" dirty="0" smtClean="0"/>
              <a:t>A type of entity with a corresponding set of entities:</a:t>
            </a:r>
          </a:p>
          <a:p>
            <a:pPr lvl="2" eaLnBrk="1" hangingPunct="1"/>
            <a:r>
              <a:rPr lang="en-US" altLang="en-US" sz="2200" dirty="0" smtClean="0"/>
              <a:t>could be entity type, subclass, superclass, or category</a:t>
            </a:r>
          </a:p>
          <a:p>
            <a:pPr eaLnBrk="1" hangingPunct="1"/>
            <a:r>
              <a:rPr lang="en-US" altLang="en-US" sz="2400" dirty="0" smtClean="0"/>
              <a:t>Note: The definition of </a:t>
            </a:r>
            <a:r>
              <a:rPr lang="en-US" altLang="en-US" sz="2400" i="1" dirty="0" smtClean="0"/>
              <a:t>relationship type</a:t>
            </a:r>
            <a:r>
              <a:rPr lang="en-US" altLang="en-US" sz="2400" dirty="0" smtClean="0"/>
              <a:t> in ER/EER should have 'entity type' replaced with 'class‘ to allow relationships among classes in general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Subclass S is a class whose:</a:t>
            </a:r>
          </a:p>
          <a:p>
            <a:pPr lvl="2" eaLnBrk="1" hangingPunct="1"/>
            <a:r>
              <a:rPr lang="en-US" altLang="en-US" sz="2200" dirty="0" smtClean="0"/>
              <a:t>Type inherits all the attributes and relationship of a class C</a:t>
            </a:r>
          </a:p>
          <a:p>
            <a:pPr lvl="2" eaLnBrk="1" hangingPunct="1"/>
            <a:r>
              <a:rPr lang="en-US" altLang="en-US" sz="2200" dirty="0" smtClean="0"/>
              <a:t>Set of entities must always be a subset of the set of entities of the other class C</a:t>
            </a:r>
          </a:p>
          <a:p>
            <a:pPr lvl="3" eaLnBrk="1" hangingPunct="1"/>
            <a:r>
              <a:rPr lang="en-US" altLang="en-US" sz="2200" dirty="0" smtClean="0"/>
              <a:t>S </a:t>
            </a:r>
            <a:r>
              <a:rPr lang="en-US" altLang="en-US" sz="2200" dirty="0" smtClean="0">
                <a:ea typeface="ヒラギノ角ゴ Pro W3" pitchFamily="-84" charset="-128"/>
              </a:rPr>
              <a:t>⊆</a:t>
            </a:r>
            <a:r>
              <a:rPr lang="en-US" altLang="en-US" sz="2200" dirty="0" smtClean="0"/>
              <a:t> C</a:t>
            </a:r>
          </a:p>
          <a:p>
            <a:pPr lvl="2" eaLnBrk="1" hangingPunct="1"/>
            <a:r>
              <a:rPr lang="en-US" altLang="en-US" sz="2200" dirty="0" smtClean="0"/>
              <a:t>C is called the superclass of S</a:t>
            </a:r>
          </a:p>
          <a:p>
            <a:pPr lvl="2" eaLnBrk="1" hangingPunct="1"/>
            <a:r>
              <a:rPr lang="en-US" altLang="en-US" sz="2200" dirty="0" smtClean="0"/>
              <a:t>A superclass/subclass relationship exists between S and C</a:t>
            </a:r>
          </a:p>
        </p:txBody>
      </p:sp>
    </p:spTree>
    <p:extLst>
      <p:ext uri="{BB962C8B-B14F-4D97-AF65-F5344CB8AC3E}">
        <p14:creationId xmlns:p14="http://schemas.microsoft.com/office/powerpoint/2010/main" val="917956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Formal Definitions of EER Model (2)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Specialization Z: Z = {S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S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,…, S</a:t>
            </a:r>
            <a:r>
              <a:rPr lang="en-US" altLang="en-US" sz="2400" baseline="-25000" dirty="0" smtClean="0"/>
              <a:t>n</a:t>
            </a:r>
            <a:r>
              <a:rPr lang="en-US" altLang="en-US" sz="2400" dirty="0" smtClean="0"/>
              <a:t>} is a set of subclasses with same superclass G; hence, G/S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is a superclass relationship for </a:t>
            </a:r>
            <a:r>
              <a:rPr lang="en-US" altLang="en-US" sz="2400" dirty="0" err="1" smtClean="0"/>
              <a:t>i</a:t>
            </a:r>
            <a:r>
              <a:rPr lang="en-US" altLang="en-US" sz="2400" dirty="0" smtClean="0"/>
              <a:t> = 1, …., n.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G is called a generalization of the subclasses {S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S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,…, S</a:t>
            </a:r>
            <a:r>
              <a:rPr lang="en-US" altLang="en-US" sz="2400" baseline="-25000" dirty="0" smtClean="0"/>
              <a:t>n</a:t>
            </a:r>
            <a:r>
              <a:rPr lang="en-US" altLang="en-US" sz="2400" dirty="0" smtClean="0"/>
              <a:t>}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Z is total if we always have: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S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S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…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S</a:t>
            </a:r>
            <a:r>
              <a:rPr lang="en-US" altLang="en-US" baseline="-25000" dirty="0" smtClean="0"/>
              <a:t>n</a:t>
            </a:r>
            <a:r>
              <a:rPr lang="en-US" altLang="en-US" dirty="0" smtClean="0"/>
              <a:t> = G;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Otherwise, Z is partial.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Z is disjoint if we always have: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S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∩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 empty-set for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≠ j;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Otherwise, Z is overlapping.</a:t>
            </a:r>
          </a:p>
        </p:txBody>
      </p:sp>
    </p:spTree>
    <p:extLst>
      <p:ext uri="{BB962C8B-B14F-4D97-AF65-F5344CB8AC3E}">
        <p14:creationId xmlns:p14="http://schemas.microsoft.com/office/powerpoint/2010/main" val="2076874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Formal Definitions of EER Model (3)</a:t>
            </a:r>
          </a:p>
        </p:txBody>
      </p:sp>
      <p:sp>
        <p:nvSpPr>
          <p:cNvPr id="809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2960" y="693904"/>
            <a:ext cx="9042400" cy="608789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Subclass S of C is predicate defined </a:t>
            </a:r>
            <a:r>
              <a:rPr lang="en-US" altLang="en-US" sz="2400" b="1" dirty="0" smtClean="0"/>
              <a:t>if predicate (condition)  p </a:t>
            </a:r>
            <a:r>
              <a:rPr lang="en-US" altLang="en-US" sz="2400" dirty="0" smtClean="0"/>
              <a:t>on attributes of C </a:t>
            </a:r>
            <a:r>
              <a:rPr lang="en-US" altLang="en-US" sz="2400" b="1" dirty="0" smtClean="0"/>
              <a:t>is used to specify membership in S</a:t>
            </a:r>
            <a:r>
              <a:rPr lang="en-US" altLang="en-US" sz="2400" dirty="0" smtClean="0"/>
              <a:t>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that is, S = C[p], where C[p] is the set of entities in C that satisfy condition 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subclass not defined by a predicate is called user-defined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Attribute-defined specialization: if a predicate A = C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(where A is an attribute of G and C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is a constant value from the domain of A) is used to specify membership in each subclass S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in Z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Note: If ci ≠ </a:t>
            </a:r>
            <a:r>
              <a:rPr lang="en-US" altLang="en-US" sz="2200" dirty="0" err="1" smtClean="0"/>
              <a:t>cj</a:t>
            </a:r>
            <a:r>
              <a:rPr lang="en-US" altLang="en-US" sz="2200" dirty="0" smtClean="0"/>
              <a:t> for 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 ≠ j, and A is single-valued, then the attribute-defined specialization will be disjoint.</a:t>
            </a:r>
          </a:p>
        </p:txBody>
      </p:sp>
    </p:spTree>
    <p:extLst>
      <p:ext uri="{BB962C8B-B14F-4D97-AF65-F5344CB8AC3E}">
        <p14:creationId xmlns:p14="http://schemas.microsoft.com/office/powerpoint/2010/main" val="406461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Formal Definitions of EER Model (4)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Category or UNION type 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A class that is a subset of the </a:t>
            </a:r>
            <a:r>
              <a:rPr lang="en-US" altLang="en-US" i="1" dirty="0" smtClean="0"/>
              <a:t>union</a:t>
            </a:r>
            <a:r>
              <a:rPr lang="en-US" altLang="en-US" dirty="0" smtClean="0"/>
              <a:t> of n defining </a:t>
            </a:r>
            <a:r>
              <a:rPr lang="en-US" altLang="en-US" dirty="0" err="1" smtClean="0"/>
              <a:t>superclasses</a:t>
            </a:r>
            <a:r>
              <a:rPr lang="en-US" altLang="en-US" dirty="0" smtClean="0"/>
              <a:t> </a:t>
            </a:r>
            <a:br>
              <a:rPr lang="en-US" altLang="en-US" dirty="0" smtClean="0"/>
            </a:br>
            <a:r>
              <a:rPr lang="en-US" altLang="en-US" dirty="0" smtClean="0"/>
              <a:t>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,…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, n &gt; 1: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T </a:t>
            </a:r>
            <a:r>
              <a:rPr lang="en-US" altLang="en-US" dirty="0" smtClean="0">
                <a:ea typeface="ヒラギノ角ゴ Pro W3" pitchFamily="-84" charset="-128"/>
              </a:rPr>
              <a:t>⊆</a:t>
            </a:r>
            <a:r>
              <a:rPr lang="en-US" altLang="en-US" dirty="0" smtClean="0"/>
              <a:t> (D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…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Can have a predicate p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on the attributes of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to specify entities of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that are members of T.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 smtClean="0"/>
              <a:t>If a predicate is specified on every D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T = (D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[p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]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D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[p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] 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…</a:t>
            </a:r>
            <a:r>
              <a:rPr lang="en-US" altLang="en-US" dirty="0" smtClean="0">
                <a:ea typeface="ヒラギノ角ゴ Pro W3" pitchFamily="-84" charset="-128"/>
              </a:rPr>
              <a:t>∪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[</a:t>
            </a:r>
            <a:r>
              <a:rPr lang="en-US" altLang="en-US" dirty="0" err="1" smtClean="0"/>
              <a:t>p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076772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Modeling(1)</a:t>
            </a:r>
          </a:p>
        </p:txBody>
      </p:sp>
      <p:sp>
        <p:nvSpPr>
          <p:cNvPr id="93188" name="Rectangle 1031"/>
          <p:cNvSpPr>
            <a:spLocks noGrp="1" noChangeArrowheads="1"/>
          </p:cNvSpPr>
          <p:nvPr>
            <p:ph type="body" idx="1"/>
          </p:nvPr>
        </p:nvSpPr>
        <p:spPr>
          <a:xfrm>
            <a:off x="50800" y="7620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TYPES OF DATA ABSTRACTIONS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/>
              <a:t>GENERALIZATION and SPECIALIZATION </a:t>
            </a:r>
            <a:endParaRPr lang="en-US" altLang="en-US" sz="24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AGGREGATION and ASSOCIATION (relationships)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CLASSIFICATION </a:t>
            </a:r>
            <a:r>
              <a:rPr lang="en-US" altLang="en-US" sz="2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and INSTANTIATION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IDENTIFICATION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CONSTRAINTS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CARDINALITY (Min and Max)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COVERAGE (Total vs. Partial, and Exclusive (Disjoint) vs. Overlapping)</a:t>
            </a:r>
          </a:p>
        </p:txBody>
      </p:sp>
    </p:spTree>
    <p:extLst>
      <p:ext uri="{BB962C8B-B14F-4D97-AF65-F5344CB8AC3E}">
        <p14:creationId xmlns:p14="http://schemas.microsoft.com/office/powerpoint/2010/main" val="10207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20188" cy="720725"/>
          </a:xfrm>
        </p:spPr>
        <p:txBody>
          <a:bodyPr/>
          <a:lstStyle/>
          <a:p>
            <a:r>
              <a:rPr lang="en-US" b="1" dirty="0"/>
              <a:t>Aggregation and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4" y="838200"/>
            <a:ext cx="9042400" cy="59517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3200" b="1" dirty="0" smtClean="0"/>
              <a:t>Aggregation</a:t>
            </a:r>
            <a:r>
              <a:rPr lang="en-CA" sz="3200" dirty="0" smtClean="0"/>
              <a:t>: building </a:t>
            </a:r>
            <a:r>
              <a:rPr lang="en-CA" sz="3200" dirty="0"/>
              <a:t>composite objects from their component objects. </a:t>
            </a:r>
            <a:endParaRPr lang="en-CA" sz="3200" dirty="0" smtClean="0"/>
          </a:p>
          <a:p>
            <a:pPr lvl="1">
              <a:lnSpc>
                <a:spcPct val="150000"/>
              </a:lnSpc>
            </a:pPr>
            <a:r>
              <a:rPr lang="en-CA" sz="3200" dirty="0" smtClean="0"/>
              <a:t>we </a:t>
            </a:r>
            <a:r>
              <a:rPr lang="en-CA" sz="3200" b="1" dirty="0"/>
              <a:t>aggregate attribute values</a:t>
            </a:r>
            <a:r>
              <a:rPr lang="en-CA" sz="3200" dirty="0"/>
              <a:t> of an object to form the whole object. </a:t>
            </a:r>
            <a:endParaRPr lang="en-CA" sz="3200" dirty="0" smtClean="0"/>
          </a:p>
          <a:p>
            <a:pPr lvl="1">
              <a:lnSpc>
                <a:spcPct val="150000"/>
              </a:lnSpc>
            </a:pPr>
            <a:r>
              <a:rPr lang="en-CA" sz="3200" dirty="0" smtClean="0"/>
              <a:t>We </a:t>
            </a:r>
            <a:r>
              <a:rPr lang="en-CA" sz="3200" b="1" dirty="0" smtClean="0"/>
              <a:t>represent an aggregation </a:t>
            </a:r>
            <a:r>
              <a:rPr lang="en-CA" sz="3200" b="1" dirty="0"/>
              <a:t>relationship</a:t>
            </a:r>
            <a:r>
              <a:rPr lang="en-CA" sz="3200" dirty="0"/>
              <a:t> as an ordinary relationship. </a:t>
            </a:r>
            <a:endParaRPr lang="en-CA" sz="3200" dirty="0" smtClean="0"/>
          </a:p>
        </p:txBody>
      </p:sp>
    </p:spTree>
    <p:extLst>
      <p:ext uri="{BB962C8B-B14F-4D97-AF65-F5344CB8AC3E}">
        <p14:creationId xmlns:p14="http://schemas.microsoft.com/office/powerpoint/2010/main" val="1760368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b="1" dirty="0"/>
              <a:t>Aggregation and Association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4" y="762000"/>
            <a:ext cx="9105106" cy="6137275"/>
          </a:xfrm>
        </p:spPr>
        <p:txBody>
          <a:bodyPr/>
          <a:lstStyle/>
          <a:p>
            <a:pPr marL="57150" indent="0">
              <a:lnSpc>
                <a:spcPct val="150000"/>
              </a:lnSpc>
              <a:buNone/>
            </a:pPr>
            <a:r>
              <a:rPr lang="en-US" sz="2600" b="1" dirty="0" smtClean="0"/>
              <a:t>Aggregation</a:t>
            </a:r>
            <a:endParaRPr lang="en-CA" sz="2600" dirty="0" smtClean="0"/>
          </a:p>
          <a:p>
            <a:pPr lvl="1">
              <a:lnSpc>
                <a:spcPct val="150000"/>
              </a:lnSpc>
            </a:pPr>
            <a:r>
              <a:rPr lang="en-CA" sz="2400" dirty="0" smtClean="0"/>
              <a:t>Involves </a:t>
            </a:r>
            <a:r>
              <a:rPr lang="en-CA" sz="2400" dirty="0"/>
              <a:t>the possibility of </a:t>
            </a:r>
            <a:r>
              <a:rPr lang="en-CA" sz="2400" b="1" dirty="0"/>
              <a:t>combining objects that are related by a particular relationship</a:t>
            </a:r>
            <a:r>
              <a:rPr lang="en-CA" sz="2400" dirty="0"/>
              <a:t> instance </a:t>
            </a:r>
            <a:r>
              <a:rPr lang="en-CA" sz="2400" b="1" dirty="0"/>
              <a:t>into a higher-level aggregate </a:t>
            </a:r>
            <a:r>
              <a:rPr lang="en-CA" sz="2400" b="1" dirty="0" smtClean="0"/>
              <a:t>object</a:t>
            </a:r>
            <a:r>
              <a:rPr lang="en-CA" sz="2400" dirty="0" smtClean="0"/>
              <a:t>(not supported by EER </a:t>
            </a:r>
            <a:r>
              <a:rPr lang="en-CA" sz="2400" dirty="0"/>
              <a:t>model </a:t>
            </a:r>
            <a:r>
              <a:rPr lang="en-CA" sz="2400" dirty="0" smtClean="0"/>
              <a:t>). </a:t>
            </a:r>
          </a:p>
          <a:p>
            <a:pPr lvl="2">
              <a:lnSpc>
                <a:spcPct val="150000"/>
              </a:lnSpc>
            </a:pPr>
            <a:r>
              <a:rPr lang="en-CA" dirty="0" smtClean="0"/>
              <a:t>useful </a:t>
            </a:r>
            <a:r>
              <a:rPr lang="en-CA" dirty="0"/>
              <a:t>when the </a:t>
            </a:r>
            <a:r>
              <a:rPr lang="en-CA" b="1" dirty="0"/>
              <a:t>higher-level aggregate object </a:t>
            </a:r>
            <a:r>
              <a:rPr lang="en-CA" dirty="0"/>
              <a:t>is </a:t>
            </a:r>
            <a:r>
              <a:rPr lang="en-CA" b="1" i="1" dirty="0"/>
              <a:t>itself to be related to</a:t>
            </a:r>
            <a:r>
              <a:rPr lang="en-CA" b="1" dirty="0"/>
              <a:t> another object.</a:t>
            </a:r>
            <a:r>
              <a:rPr lang="en-CA" dirty="0"/>
              <a:t> </a:t>
            </a:r>
            <a:endParaRPr lang="en-CA" dirty="0" smtClean="0"/>
          </a:p>
          <a:p>
            <a:pPr lvl="2">
              <a:lnSpc>
                <a:spcPct val="150000"/>
              </a:lnSpc>
            </a:pPr>
            <a:r>
              <a:rPr lang="en-CA" dirty="0" smtClean="0"/>
              <a:t>We </a:t>
            </a:r>
            <a:r>
              <a:rPr lang="en-CA" dirty="0"/>
              <a:t>call the </a:t>
            </a:r>
            <a:r>
              <a:rPr lang="en-CA" b="1" i="1" dirty="0"/>
              <a:t>relationship between the primitive objects </a:t>
            </a:r>
            <a:r>
              <a:rPr lang="en-CA" i="1" dirty="0"/>
              <a:t>and </a:t>
            </a:r>
            <a:r>
              <a:rPr lang="en-CA" b="1" i="1" dirty="0"/>
              <a:t>their aggregate object</a:t>
            </a:r>
            <a:r>
              <a:rPr lang="en-CA" i="1" dirty="0"/>
              <a:t> </a:t>
            </a:r>
            <a:r>
              <a:rPr lang="en-CA" b="1" dirty="0"/>
              <a:t>IS-A-PART-OF</a:t>
            </a:r>
            <a:r>
              <a:rPr lang="en-CA" dirty="0"/>
              <a:t>; </a:t>
            </a:r>
            <a:endParaRPr lang="en-CA" dirty="0" smtClean="0"/>
          </a:p>
          <a:p>
            <a:pPr lvl="2">
              <a:lnSpc>
                <a:spcPct val="150000"/>
              </a:lnSpc>
            </a:pPr>
            <a:r>
              <a:rPr lang="en-CA" dirty="0" smtClean="0"/>
              <a:t>the </a:t>
            </a:r>
            <a:r>
              <a:rPr lang="en-CA" dirty="0"/>
              <a:t>inverse is called IS-A-COMPONENT-OF.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UML </a:t>
            </a:r>
            <a:r>
              <a:rPr lang="en-CA" dirty="0"/>
              <a:t>provides for all three types of aggregation.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86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20188" cy="720725"/>
          </a:xfrm>
        </p:spPr>
        <p:txBody>
          <a:bodyPr/>
          <a:lstStyle/>
          <a:p>
            <a:r>
              <a:rPr lang="en-US" b="1" dirty="0"/>
              <a:t>Aggregation and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4" y="990600"/>
            <a:ext cx="9042400" cy="57993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b="1" dirty="0" smtClean="0"/>
              <a:t>Association</a:t>
            </a:r>
            <a:r>
              <a:rPr lang="en-CA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CA" dirty="0" smtClean="0"/>
              <a:t>is </a:t>
            </a:r>
            <a:r>
              <a:rPr lang="en-CA" dirty="0"/>
              <a:t>used to </a:t>
            </a:r>
            <a:r>
              <a:rPr lang="en-CA" b="1" dirty="0"/>
              <a:t>associate objects from several independent classes.</a:t>
            </a:r>
            <a:r>
              <a:rPr lang="en-CA" dirty="0"/>
              <a:t>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it is somewhat similar to the second use of aggregation. It </a:t>
            </a:r>
            <a:r>
              <a:rPr lang="en-CA" dirty="0"/>
              <a:t>is </a:t>
            </a:r>
            <a:r>
              <a:rPr lang="en-CA" dirty="0" smtClean="0"/>
              <a:t>represented </a:t>
            </a:r>
            <a:r>
              <a:rPr lang="en-CA" dirty="0"/>
              <a:t>in the EER model by relationship types, and in UML by associations.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This </a:t>
            </a:r>
            <a:r>
              <a:rPr lang="en-CA" dirty="0"/>
              <a:t>abstract relationship is called IS-ASSOCIATED-WITH.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9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b="1" dirty="0" smtClean="0"/>
              <a:t>Aggregation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815" t="65011" r="30196" b="14445"/>
          <a:stretch/>
        </p:blipFill>
        <p:spPr>
          <a:xfrm>
            <a:off x="152400" y="3837285"/>
            <a:ext cx="7086601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016118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(</a:t>
            </a:r>
            <a:r>
              <a:rPr lang="en-CA" dirty="0"/>
              <a:t>b) Including JOB_OFFER in a ternary relationship type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     (</a:t>
            </a:r>
            <a:r>
              <a:rPr lang="en-CA" dirty="0"/>
              <a:t>incorrect). </a:t>
            </a:r>
            <a:endParaRPr lang="en-C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648" t="32962" r="24668" b="39920"/>
          <a:stretch/>
        </p:blipFill>
        <p:spPr>
          <a:xfrm>
            <a:off x="783800" y="664518"/>
            <a:ext cx="8355336" cy="251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277369"/>
            <a:ext cx="6584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(a</a:t>
            </a:r>
            <a:r>
              <a:rPr lang="en-CA" dirty="0"/>
              <a:t>) The relationship type INTERVIEW.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0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3091"/>
            <a:ext cx="9144000" cy="632691"/>
          </a:xfrm>
        </p:spPr>
        <p:txBody>
          <a:bodyPr/>
          <a:lstStyle/>
          <a:p>
            <a:pPr eaLnBrk="1" hangingPunct="1"/>
            <a:r>
              <a:rPr lang="en-US" dirty="0"/>
              <a:t>Complex Attributes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62709"/>
            <a:ext cx="90585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In general</a:t>
            </a:r>
            <a:r>
              <a:rPr lang="en-CA" dirty="0"/>
              <a:t>, composite and multivalued </a:t>
            </a:r>
            <a:r>
              <a:rPr lang="en-CA" dirty="0" smtClean="0"/>
              <a:t>attributes </a:t>
            </a:r>
            <a:r>
              <a:rPr lang="en-CA" dirty="0"/>
              <a:t>can be nested </a:t>
            </a:r>
            <a:r>
              <a:rPr lang="en-CA" dirty="0" smtClean="0"/>
              <a:t>arbitrarily to form a complex attribute.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/>
              <a:t>n</a:t>
            </a:r>
            <a:r>
              <a:rPr lang="en-CA" dirty="0" smtClean="0"/>
              <a:t>ested </a:t>
            </a:r>
            <a:r>
              <a:rPr lang="en-CA" dirty="0"/>
              <a:t>by grouping components of a composite attribute between parentheses ( ) and separating the components with commas, and </a:t>
            </a:r>
            <a:endParaRPr lang="en-CA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 smtClean="0"/>
              <a:t>by </a:t>
            </a:r>
            <a:r>
              <a:rPr lang="en-CA" dirty="0"/>
              <a:t>displaying multivalued attributes between braces { }. 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example, if a person can have more than one residence and each residence can have a single address and multiple phones, an attribute </a:t>
            </a:r>
            <a:r>
              <a:rPr lang="en-CA" dirty="0" err="1"/>
              <a:t>Address_phone</a:t>
            </a:r>
            <a:r>
              <a:rPr lang="en-CA" dirty="0"/>
              <a:t> for a person can be specified </a:t>
            </a:r>
            <a:r>
              <a:rPr lang="en-CA" dirty="0" smtClean="0"/>
              <a:t>as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0" y="50292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{</a:t>
            </a:r>
            <a:r>
              <a:rPr lang="en-CA" b="1" dirty="0" err="1"/>
              <a:t>Address_phone</a:t>
            </a:r>
            <a:r>
              <a:rPr lang="en-CA" b="1" dirty="0"/>
              <a:t>( {Phone(</a:t>
            </a:r>
            <a:r>
              <a:rPr lang="en-CA" b="1" dirty="0" err="1"/>
              <a:t>Area_code</a:t>
            </a:r>
            <a:r>
              <a:rPr lang="en-CA" b="1" dirty="0" smtClean="0"/>
              <a:t>, </a:t>
            </a:r>
            <a:r>
              <a:rPr lang="en-CA" b="1" dirty="0" err="1" smtClean="0"/>
              <a:t>Phone_number</a:t>
            </a:r>
            <a:r>
              <a:rPr lang="en-CA" b="1" dirty="0" smtClean="0"/>
              <a:t>)}, Address(</a:t>
            </a:r>
            <a:r>
              <a:rPr lang="en-CA" b="1" dirty="0" err="1" smtClean="0"/>
              <a:t>Street_address</a:t>
            </a:r>
            <a:r>
              <a:rPr lang="en-CA" b="1" dirty="0" smtClean="0"/>
              <a:t> </a:t>
            </a:r>
            <a:r>
              <a:rPr lang="en-CA" b="1" dirty="0"/>
              <a:t>(Number</a:t>
            </a:r>
            <a:r>
              <a:rPr lang="en-CA" b="1" dirty="0" smtClean="0"/>
              <a:t>, Street, </a:t>
            </a:r>
            <a:r>
              <a:rPr lang="en-CA" b="1" dirty="0" err="1" smtClean="0"/>
              <a:t>Apartment_number</a:t>
            </a:r>
            <a:r>
              <a:rPr lang="en-CA" b="1" dirty="0" smtClean="0"/>
              <a:t>) ,</a:t>
            </a:r>
            <a:r>
              <a:rPr lang="en-CA" b="1" dirty="0"/>
              <a:t>City</a:t>
            </a:r>
            <a:r>
              <a:rPr lang="en-CA" b="1" dirty="0" smtClean="0"/>
              <a:t>, State, Zip</a:t>
            </a:r>
            <a:r>
              <a:rPr lang="en-CA" b="1" dirty="0"/>
              <a:t>) )}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4699291"/>
            <a:ext cx="9144000" cy="93867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7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b="1" dirty="0" smtClean="0"/>
              <a:t>Aggregation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-35668" y="5294825"/>
            <a:ext cx="922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(c) Having the RESULTS_IN relationship participate in other relationships (not allowed in ER).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(</a:t>
            </a:r>
            <a:r>
              <a:rPr lang="en-CA" dirty="0"/>
              <a:t>d) Using aggregation and a composite (molecular) object (generally not allowed in ER but allowed by some modeling tools).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667" t="16667" r="29999" b="17407"/>
          <a:stretch/>
        </p:blipFill>
        <p:spPr>
          <a:xfrm>
            <a:off x="1143000" y="685801"/>
            <a:ext cx="5867400" cy="45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26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3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  Basis for Conceptual Modeling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84" t="19630" r="12500" b="11482"/>
          <a:stretch/>
        </p:blipFill>
        <p:spPr>
          <a:xfrm>
            <a:off x="228600" y="914400"/>
            <a:ext cx="8700727" cy="3947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189772"/>
            <a:ext cx="8991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We </a:t>
            </a:r>
            <a:r>
              <a:rPr lang="en-CA" sz="2000" dirty="0"/>
              <a:t>need to create a new weak entity type </a:t>
            </a:r>
            <a:r>
              <a:rPr lang="en-CA" sz="2000" dirty="0" smtClean="0"/>
              <a:t>INTERVIEW and </a:t>
            </a:r>
            <a:r>
              <a:rPr lang="en-CA" sz="2000" dirty="0"/>
              <a:t>relate it to JOB_OFFER. 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Hence</a:t>
            </a:r>
            <a:r>
              <a:rPr lang="en-CA" sz="2000" dirty="0"/>
              <a:t>, we can always represent these situations correctly in the ER model by creating additional entity types, although it may be conceptually more desirable to allow direct representation of aggregation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" y="4654729"/>
            <a:ext cx="5050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(e) Correct representation in 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4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CA" sz="3200" b="1" dirty="0"/>
              <a:t>Conceptual Design Using the </a:t>
            </a:r>
            <a:r>
              <a:rPr lang="en-CA" sz="3200" b="1" dirty="0" smtClean="0"/>
              <a:t>ER/EER </a:t>
            </a:r>
            <a:r>
              <a:rPr lang="en-CA" sz="3200" b="1" dirty="0"/>
              <a:t>Model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32" y="752272"/>
            <a:ext cx="9042400" cy="6137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dirty="0" smtClean="0"/>
              <a:t>ER </a:t>
            </a:r>
            <a:r>
              <a:rPr lang="en-CA" dirty="0"/>
              <a:t>modeling can get tricky! </a:t>
            </a:r>
            <a:endParaRPr lang="en-CA" dirty="0" smtClean="0"/>
          </a:p>
          <a:p>
            <a:pPr>
              <a:lnSpc>
                <a:spcPct val="150000"/>
              </a:lnSpc>
            </a:pPr>
            <a:r>
              <a:rPr lang="en-CA" dirty="0" smtClean="0"/>
              <a:t>Design </a:t>
            </a:r>
            <a:r>
              <a:rPr lang="en-CA" dirty="0"/>
              <a:t>choices: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Entity </a:t>
            </a:r>
            <a:r>
              <a:rPr lang="en-CA" dirty="0"/>
              <a:t>or attribute? </a:t>
            </a:r>
          </a:p>
          <a:p>
            <a:pPr lvl="1">
              <a:lnSpc>
                <a:spcPct val="150000"/>
              </a:lnSpc>
            </a:pPr>
            <a:r>
              <a:rPr lang="en-CA" dirty="0" smtClean="0"/>
              <a:t>Entity </a:t>
            </a:r>
            <a:r>
              <a:rPr lang="en-CA" dirty="0"/>
              <a:t>or relationship?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Relationships</a:t>
            </a:r>
            <a:r>
              <a:rPr lang="en-CA" dirty="0"/>
              <a:t>: Binary or ternary? </a:t>
            </a:r>
            <a:r>
              <a:rPr lang="en-CA" dirty="0" smtClean="0"/>
              <a:t>Aggregation</a:t>
            </a:r>
            <a:r>
              <a:rPr lang="en-CA" dirty="0"/>
              <a:t>? </a:t>
            </a:r>
            <a:endParaRPr lang="en-CA" dirty="0" smtClean="0"/>
          </a:p>
          <a:p>
            <a:pPr>
              <a:lnSpc>
                <a:spcPct val="150000"/>
              </a:lnSpc>
            </a:pPr>
            <a:r>
              <a:rPr lang="en-CA" dirty="0" smtClean="0"/>
              <a:t>ER </a:t>
            </a:r>
            <a:r>
              <a:rPr lang="en-CA" dirty="0"/>
              <a:t>Model goals and limitations: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Lots </a:t>
            </a:r>
            <a:r>
              <a:rPr lang="en-CA" dirty="0"/>
              <a:t>of semantics can (and should) be captured.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Some </a:t>
            </a:r>
            <a:r>
              <a:rPr lang="en-CA" dirty="0"/>
              <a:t>constraints cannot be captured in ER. </a:t>
            </a:r>
            <a:endParaRPr lang="en-CA" dirty="0" smtClean="0"/>
          </a:p>
          <a:p>
            <a:pPr lvl="1">
              <a:lnSpc>
                <a:spcPct val="150000"/>
              </a:lnSpc>
            </a:pPr>
            <a:r>
              <a:rPr lang="en-CA" dirty="0" smtClean="0"/>
              <a:t>We </a:t>
            </a:r>
            <a:r>
              <a:rPr lang="en-CA" dirty="0"/>
              <a:t>will refine things in our logical (relational)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73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213"/>
            <a:ext cx="9144000" cy="720725"/>
          </a:xfrm>
        </p:spPr>
        <p:txBody>
          <a:bodyPr/>
          <a:lstStyle/>
          <a:p>
            <a:r>
              <a:rPr lang="en-US" dirty="0"/>
              <a:t>Principle 1: Avoiding 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60" y="781456"/>
            <a:ext cx="9042400" cy="6000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dirty="0" smtClean="0"/>
              <a:t>Redundancy </a:t>
            </a:r>
            <a:r>
              <a:rPr lang="en-CA" dirty="0"/>
              <a:t>occurs when we say the same thing in two different ways </a:t>
            </a:r>
            <a:endParaRPr lang="en-CA" dirty="0" smtClean="0"/>
          </a:p>
          <a:p>
            <a:pPr>
              <a:lnSpc>
                <a:spcPct val="150000"/>
              </a:lnSpc>
            </a:pPr>
            <a:r>
              <a:rPr lang="en-CA" dirty="0" smtClean="0"/>
              <a:t>Redundancy </a:t>
            </a:r>
            <a:r>
              <a:rPr lang="en-CA" dirty="0"/>
              <a:t>wastes space and causes </a:t>
            </a:r>
            <a:r>
              <a:rPr lang="en-CA" dirty="0" smtClean="0"/>
              <a:t>inconsistency</a:t>
            </a:r>
          </a:p>
          <a:p>
            <a:pPr lvl="1">
              <a:lnSpc>
                <a:spcPct val="150000"/>
              </a:lnSpc>
            </a:pPr>
            <a:r>
              <a:rPr lang="en-CA" dirty="0" smtClean="0"/>
              <a:t>The </a:t>
            </a:r>
            <a:r>
              <a:rPr lang="en-CA" dirty="0"/>
              <a:t>two instances of the same fact may become inconsistent if we change one &amp; forget to change the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6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940"/>
            <a:ext cx="9120188" cy="720725"/>
          </a:xfrm>
        </p:spPr>
        <p:txBody>
          <a:bodyPr/>
          <a:lstStyle/>
          <a:p>
            <a:r>
              <a:rPr lang="en-US" dirty="0" smtClean="0"/>
              <a:t>Principle</a:t>
            </a:r>
            <a:r>
              <a:rPr lang="fr-FR" dirty="0" smtClean="0"/>
              <a:t> </a:t>
            </a:r>
            <a:r>
              <a:rPr lang="fr-FR" dirty="0"/>
              <a:t>2: </a:t>
            </a:r>
            <a:r>
              <a:rPr lang="en-US" dirty="0" smtClean="0"/>
              <a:t>Entity</a:t>
            </a:r>
            <a:r>
              <a:rPr lang="fr-FR" dirty="0" smtClean="0"/>
              <a:t> </a:t>
            </a:r>
            <a:r>
              <a:rPr lang="fr-FR" dirty="0"/>
              <a:t>vs. </a:t>
            </a:r>
            <a:r>
              <a:rPr lang="en-US" dirty="0" smtClean="0"/>
              <a:t>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914400"/>
            <a:ext cx="9042400" cy="5867400"/>
          </a:xfrm>
        </p:spPr>
        <p:txBody>
          <a:bodyPr/>
          <a:lstStyle/>
          <a:p>
            <a:r>
              <a:rPr lang="en-CA" dirty="0" smtClean="0"/>
              <a:t>“</a:t>
            </a:r>
            <a:r>
              <a:rPr lang="en-CA" dirty="0"/>
              <a:t>Address”: </a:t>
            </a:r>
            <a:endParaRPr lang="en-CA" dirty="0" smtClean="0"/>
          </a:p>
          <a:p>
            <a:pPr lvl="1"/>
            <a:r>
              <a:rPr lang="en-CA" dirty="0" smtClean="0"/>
              <a:t>attribute </a:t>
            </a:r>
            <a:r>
              <a:rPr lang="en-CA" dirty="0"/>
              <a:t>of Employees? </a:t>
            </a:r>
            <a:endParaRPr lang="en-CA" dirty="0" smtClean="0"/>
          </a:p>
          <a:p>
            <a:pPr lvl="1"/>
            <a:r>
              <a:rPr lang="en-CA" dirty="0" smtClean="0"/>
              <a:t>Entity </a:t>
            </a:r>
            <a:r>
              <a:rPr lang="en-CA" dirty="0"/>
              <a:t>of its own? </a:t>
            </a:r>
            <a:endParaRPr lang="en-CA" dirty="0" smtClean="0"/>
          </a:p>
          <a:p>
            <a:pPr lvl="1"/>
            <a:endParaRPr lang="en-CA" dirty="0" smtClean="0"/>
          </a:p>
          <a:p>
            <a:r>
              <a:rPr lang="en-CA" dirty="0" smtClean="0"/>
              <a:t>It </a:t>
            </a:r>
            <a:r>
              <a:rPr lang="en-CA" dirty="0"/>
              <a:t>depends! Semantics and usage. </a:t>
            </a:r>
            <a:endParaRPr lang="en-CA" dirty="0" smtClean="0"/>
          </a:p>
          <a:p>
            <a:pPr lvl="1"/>
            <a:r>
              <a:rPr lang="en-CA" dirty="0" smtClean="0"/>
              <a:t>Several </a:t>
            </a:r>
            <a:r>
              <a:rPr lang="en-CA" dirty="0"/>
              <a:t>addresses per employee? </a:t>
            </a:r>
            <a:endParaRPr lang="en-CA" dirty="0" smtClean="0"/>
          </a:p>
          <a:p>
            <a:pPr lvl="2"/>
            <a:r>
              <a:rPr lang="en-CA" dirty="0" smtClean="0"/>
              <a:t>must </a:t>
            </a:r>
            <a:r>
              <a:rPr lang="en-CA" dirty="0"/>
              <a:t>be an entity </a:t>
            </a:r>
            <a:endParaRPr lang="en-CA" dirty="0" smtClean="0"/>
          </a:p>
          <a:p>
            <a:pPr marL="914400" lvl="2" indent="0">
              <a:buNone/>
            </a:pPr>
            <a:endParaRPr lang="en-CA" dirty="0" smtClean="0"/>
          </a:p>
          <a:p>
            <a:pPr lvl="1"/>
            <a:r>
              <a:rPr lang="en-CA" dirty="0" smtClean="0"/>
              <a:t>Care </a:t>
            </a:r>
            <a:r>
              <a:rPr lang="en-CA" dirty="0"/>
              <a:t>about structure? (city, street, etc.) </a:t>
            </a:r>
            <a:endParaRPr lang="en-CA" dirty="0" smtClean="0"/>
          </a:p>
          <a:p>
            <a:pPr lvl="2"/>
            <a:r>
              <a:rPr lang="en-CA" dirty="0" smtClean="0"/>
              <a:t>must </a:t>
            </a:r>
            <a:r>
              <a:rPr lang="en-CA" dirty="0"/>
              <a:t>be an entity! (or at least multiple attributes) 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Atomic </a:t>
            </a:r>
            <a:r>
              <a:rPr lang="en-CA" dirty="0"/>
              <a:t>attribute </a:t>
            </a:r>
            <a:r>
              <a:rPr lang="en-CA" dirty="0" smtClean="0"/>
              <a:t>type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1226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dirty="0"/>
              <a:t>Select the Right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8" y="762000"/>
            <a:ext cx="9042400" cy="1219200"/>
          </a:xfrm>
        </p:spPr>
        <p:txBody>
          <a:bodyPr/>
          <a:lstStyle/>
          <a:p>
            <a:r>
              <a:rPr lang="en-CA" sz="2400" dirty="0" smtClean="0"/>
              <a:t>Do </a:t>
            </a:r>
            <a:r>
              <a:rPr lang="en-CA" sz="2400" dirty="0"/>
              <a:t>not add unnecessary relationships </a:t>
            </a:r>
            <a:endParaRPr lang="en-CA" sz="2400" dirty="0" smtClean="0"/>
          </a:p>
          <a:p>
            <a:r>
              <a:rPr lang="en-CA" sz="2400" dirty="0" smtClean="0"/>
              <a:t>It </a:t>
            </a:r>
            <a:r>
              <a:rPr lang="en-CA" sz="2400" dirty="0"/>
              <a:t>may be possible to deduce one relationship from another </a:t>
            </a:r>
            <a:endParaRPr lang="en-CA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6" t="11165" r="7917" b="8835"/>
          <a:stretch/>
        </p:blipFill>
        <p:spPr>
          <a:xfrm>
            <a:off x="381000" y="1828800"/>
            <a:ext cx="8273247" cy="4038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5943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Do we need the relationship Instruct between Professors and Students?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8817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dirty="0" smtClean="0"/>
              <a:t>Select the Right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8" y="1066800"/>
            <a:ext cx="9042400" cy="533400"/>
          </a:xfrm>
        </p:spPr>
        <p:txBody>
          <a:bodyPr/>
          <a:lstStyle/>
          <a:p>
            <a:r>
              <a:rPr lang="en-CA" sz="2400" dirty="0"/>
              <a:t>Do we need the relationships Take and Teach?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3" t="17379" r="16667" b="6505"/>
          <a:stretch/>
        </p:blipFill>
        <p:spPr>
          <a:xfrm>
            <a:off x="103415" y="1905000"/>
            <a:ext cx="89643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CA" dirty="0"/>
              <a:t>Select the right kind of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8" y="838200"/>
            <a:ext cx="9042400" cy="1371600"/>
          </a:xfrm>
        </p:spPr>
        <p:txBody>
          <a:bodyPr/>
          <a:lstStyle/>
          <a:p>
            <a:r>
              <a:rPr lang="en-CA" sz="2400" dirty="0" smtClean="0"/>
              <a:t>Attribute </a:t>
            </a:r>
            <a:r>
              <a:rPr lang="en-CA" sz="2400" dirty="0"/>
              <a:t>or Entity or Relationship </a:t>
            </a:r>
            <a:endParaRPr lang="en-CA" sz="2400" dirty="0" smtClean="0"/>
          </a:p>
          <a:p>
            <a:r>
              <a:rPr lang="en-CA" sz="2400" dirty="0" smtClean="0"/>
              <a:t>Can </a:t>
            </a:r>
            <a:r>
              <a:rPr lang="en-CA" sz="2400" dirty="0"/>
              <a:t>we make Professor an attribute of Courses and remove the relationship Teach?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584" t="11165" r="11666" b="8058"/>
          <a:stretch/>
        </p:blipFill>
        <p:spPr>
          <a:xfrm>
            <a:off x="529278" y="2327274"/>
            <a:ext cx="8233722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65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CA" dirty="0"/>
              <a:t>Select the right kind of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8" y="838200"/>
            <a:ext cx="9042400" cy="1371600"/>
          </a:xfrm>
        </p:spPr>
        <p:txBody>
          <a:bodyPr/>
          <a:lstStyle/>
          <a:p>
            <a:r>
              <a:rPr lang="en-CA" sz="2400" dirty="0"/>
              <a:t>Attribute or Entity or Relationship </a:t>
            </a:r>
            <a:endParaRPr lang="en-CA" sz="2400" dirty="0" smtClean="0"/>
          </a:p>
          <a:p>
            <a:r>
              <a:rPr lang="en-CA" sz="2400" dirty="0" smtClean="0"/>
              <a:t>What </a:t>
            </a:r>
            <a:r>
              <a:rPr lang="en-CA" sz="2400" dirty="0"/>
              <a:t>about this?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750" t="19708" r="4583" b="7282"/>
          <a:stretch/>
        </p:blipFill>
        <p:spPr>
          <a:xfrm>
            <a:off x="62549" y="1828800"/>
            <a:ext cx="9042400" cy="49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06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CA" dirty="0"/>
              <a:t>Select the right kind of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8" y="1066800"/>
            <a:ext cx="9042400" cy="1143000"/>
          </a:xfrm>
        </p:spPr>
        <p:txBody>
          <a:bodyPr/>
          <a:lstStyle/>
          <a:p>
            <a:r>
              <a:rPr lang="en-CA" sz="2400" dirty="0"/>
              <a:t>Attribute or Entity or Relationship </a:t>
            </a:r>
            <a:endParaRPr lang="en-CA" sz="2400" dirty="0" smtClean="0"/>
          </a:p>
          <a:p>
            <a:r>
              <a:rPr lang="en-CA" sz="2400" dirty="0" smtClean="0"/>
              <a:t>What </a:t>
            </a:r>
            <a:r>
              <a:rPr lang="en-CA" sz="2400" dirty="0"/>
              <a:t>about this?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3" t="16601" r="11250" b="11942"/>
          <a:stretch/>
        </p:blipFill>
        <p:spPr>
          <a:xfrm>
            <a:off x="62549" y="2362201"/>
            <a:ext cx="8912912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9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>
          <a:xfrm>
            <a:off x="-3319" y="-83223"/>
            <a:ext cx="9147319" cy="540423"/>
          </a:xfrm>
        </p:spPr>
        <p:txBody>
          <a:bodyPr/>
          <a:lstStyle/>
          <a:p>
            <a:pPr eaLnBrk="1" hangingPunct="1"/>
            <a:r>
              <a:rPr lang="en-CA" sz="3200" dirty="0"/>
              <a:t>Stored versus Derived Attributes</a:t>
            </a:r>
            <a:endParaRPr lang="en-US" altLang="en-US" sz="32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600" y="457200"/>
            <a:ext cx="9042400" cy="640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/>
              <a:t>Some attribute values can be derived from related entities; </a:t>
            </a:r>
            <a:endParaRPr lang="en-CA" sz="24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attribute </a:t>
            </a:r>
            <a:r>
              <a:rPr lang="en-CA" sz="2200" b="1" dirty="0" err="1" smtClean="0"/>
              <a:t>Number_of_employees</a:t>
            </a:r>
            <a:r>
              <a:rPr lang="en-CA" sz="2200" dirty="0" smtClean="0"/>
              <a:t> of a DEPARTMENT entity can be derived by counting the number of employees related to (working for) that department.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In some cases, two (or more) attribute values are related</a:t>
            </a:r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Age and </a:t>
            </a:r>
            <a:r>
              <a:rPr lang="en-CA" sz="2200" dirty="0" err="1" smtClean="0"/>
              <a:t>Birth_date</a:t>
            </a:r>
            <a:r>
              <a:rPr lang="en-CA" sz="2200" dirty="0" smtClean="0"/>
              <a:t> attributes of a person. </a:t>
            </a:r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value </a:t>
            </a:r>
            <a:r>
              <a:rPr lang="en-CA" sz="2200" dirty="0"/>
              <a:t>of Age can be determined from the current (today’s) date and the value of that person’s </a:t>
            </a:r>
            <a:r>
              <a:rPr lang="en-CA" sz="2200" dirty="0" err="1"/>
              <a:t>Birth_date</a:t>
            </a:r>
            <a:r>
              <a:rPr lang="en-CA" sz="2200" dirty="0"/>
              <a:t>.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The </a:t>
            </a:r>
            <a:r>
              <a:rPr lang="en-CA" sz="2200" dirty="0"/>
              <a:t>Age attribute is hence called a </a:t>
            </a:r>
            <a:r>
              <a:rPr lang="en-CA" sz="2200" b="1" dirty="0"/>
              <a:t>derived </a:t>
            </a:r>
            <a:r>
              <a:rPr lang="en-CA" sz="2200" b="1" dirty="0" smtClean="0"/>
              <a:t>attribute</a:t>
            </a:r>
            <a:r>
              <a:rPr lang="en-CA" sz="2200" dirty="0" smtClean="0"/>
              <a:t> </a:t>
            </a:r>
            <a:r>
              <a:rPr lang="en-CA" sz="2200" dirty="0"/>
              <a:t>and </a:t>
            </a:r>
            <a:r>
              <a:rPr lang="en-CA" sz="2200" dirty="0" smtClean="0"/>
              <a:t> </a:t>
            </a:r>
            <a:r>
              <a:rPr lang="en-CA" sz="2200" dirty="0" err="1"/>
              <a:t>Birth_date</a:t>
            </a:r>
            <a:r>
              <a:rPr lang="en-CA" sz="2200" dirty="0"/>
              <a:t> </a:t>
            </a:r>
            <a:r>
              <a:rPr lang="en-CA" sz="2200" dirty="0" smtClean="0"/>
              <a:t>attribute is a </a:t>
            </a:r>
            <a:r>
              <a:rPr lang="en-CA" sz="2200" b="1" dirty="0"/>
              <a:t>stored attribute</a:t>
            </a:r>
            <a:r>
              <a:rPr lang="en-CA" sz="2200" dirty="0"/>
              <a:t>. </a:t>
            </a:r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3788109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243"/>
            <a:ext cx="9144000" cy="758757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Alternative diagrammatic notations</a:t>
            </a:r>
          </a:p>
        </p:txBody>
      </p:sp>
      <p:sp>
        <p:nvSpPr>
          <p:cNvPr id="8499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2960" y="1143000"/>
            <a:ext cx="9042400" cy="5410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ER/EER diagrams are a specific notation for displaying the concepts of the model diagrammatically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DB design tools use many alternative notations for the same or similar concepts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One popular alternative notation uses </a:t>
            </a:r>
            <a:r>
              <a:rPr lang="en-US" altLang="en-US" sz="2400" i="1" dirty="0" smtClean="0"/>
              <a:t>UML class diagrams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see next slides for UML class diagrams and other alternative notations</a:t>
            </a:r>
          </a:p>
        </p:txBody>
      </p:sp>
    </p:spTree>
    <p:extLst>
      <p:ext uri="{BB962C8B-B14F-4D97-AF65-F5344CB8AC3E}">
        <p14:creationId xmlns:p14="http://schemas.microsoft.com/office/powerpoint/2010/main" val="3235727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5"/>
          <p:cNvSpPr>
            <a:spLocks noGrp="1" noChangeArrowheads="1"/>
          </p:cNvSpPr>
          <p:nvPr>
            <p:ph type="title"/>
          </p:nvPr>
        </p:nvSpPr>
        <p:spPr>
          <a:xfrm rot="16200000">
            <a:off x="-2789381" y="2810164"/>
            <a:ext cx="6839527" cy="1219200"/>
          </a:xfrm>
        </p:spPr>
        <p:txBody>
          <a:bodyPr/>
          <a:lstStyle/>
          <a:p>
            <a:pPr eaLnBrk="1" hangingPunct="1"/>
            <a:r>
              <a:rPr lang="en-US" altLang="en-US" smtClean="0"/>
              <a:t>UML Example for Displaying Specialization / Generalization</a:t>
            </a:r>
          </a:p>
        </p:txBody>
      </p:sp>
      <p:pic>
        <p:nvPicPr>
          <p:cNvPr id="86020" name="Picture 7" descr="fig04_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9"/>
          <a:stretch/>
        </p:blipFill>
        <p:spPr bwMode="auto">
          <a:xfrm>
            <a:off x="1444074" y="0"/>
            <a:ext cx="7395125" cy="683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35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61401" y="3215598"/>
            <a:ext cx="6858000" cy="426803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16667" b="85018"/>
          <a:stretch/>
        </p:blipFill>
        <p:spPr bwMode="auto">
          <a:xfrm>
            <a:off x="503319" y="1828800"/>
            <a:ext cx="860257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5220" y="0"/>
            <a:ext cx="8678779" cy="89255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A" sz="2600" b="1" dirty="0">
                <a:solidFill>
                  <a:schemeClr val="bg1"/>
                </a:solidFill>
                <a:latin typeface="+mj-lt"/>
                <a:cs typeface="ＭＳ Ｐゴシック" charset="0"/>
              </a:rPr>
              <a:t>Symbols for entity type/class, attribute, and relationship. </a:t>
            </a:r>
          </a:p>
        </p:txBody>
      </p:sp>
    </p:spTree>
    <p:extLst>
      <p:ext uri="{BB962C8B-B14F-4D97-AF65-F5344CB8AC3E}">
        <p14:creationId xmlns:p14="http://schemas.microsoft.com/office/powerpoint/2010/main" val="3882719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9" b="43254"/>
          <a:stretch/>
        </p:blipFill>
        <p:spPr bwMode="auto">
          <a:xfrm>
            <a:off x="487598" y="1143000"/>
            <a:ext cx="863131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6440" y="330737"/>
            <a:ext cx="5579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b) Displaying attributes</a:t>
            </a:r>
            <a:r>
              <a:rPr lang="en-CA" sz="2000" b="1" dirty="0" smtClean="0"/>
              <a:t>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533400" y="6381690"/>
            <a:ext cx="419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c) Displaying </a:t>
            </a:r>
            <a:r>
              <a:rPr lang="en-CA" sz="2000" b="1" dirty="0" smtClean="0"/>
              <a:t>cardinality </a:t>
            </a:r>
            <a:r>
              <a:rPr lang="en-CA" sz="2000" b="1" dirty="0"/>
              <a:t>ratios. </a:t>
            </a:r>
            <a:endParaRPr lang="en-CA" sz="20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724400" y="6381690"/>
            <a:ext cx="4318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/>
              <a:t>(</a:t>
            </a:r>
            <a:r>
              <a:rPr lang="en-CA" sz="2000" b="1" dirty="0"/>
              <a:t>d) Various (min, max) notations. </a:t>
            </a:r>
            <a:endParaRPr lang="en-CA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920106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6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56932" r="1430" b="9762"/>
          <a:stretch/>
        </p:blipFill>
        <p:spPr bwMode="auto">
          <a:xfrm>
            <a:off x="512998" y="762000"/>
            <a:ext cx="8534401" cy="49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854" y="0"/>
            <a:ext cx="8580202" cy="5334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A" sz="2600" b="1" dirty="0" smtClean="0">
                <a:solidFill>
                  <a:schemeClr val="bg1"/>
                </a:solidFill>
                <a:latin typeface="+mj-lt"/>
                <a:cs typeface="ＭＳ Ｐゴシック" charset="0"/>
              </a:rPr>
              <a:t>Notations </a:t>
            </a:r>
            <a:r>
              <a:rPr lang="en-CA" sz="2600" b="1" dirty="0">
                <a:solidFill>
                  <a:schemeClr val="bg1"/>
                </a:solidFill>
                <a:latin typeface="+mj-lt"/>
                <a:cs typeface="ＭＳ Ｐゴシック" charset="0"/>
              </a:rPr>
              <a:t>for displaying specialization/generalization</a:t>
            </a:r>
            <a:endParaRPr lang="en-US" sz="2600" b="1" dirty="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23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208103" y="3162300"/>
            <a:ext cx="6858000" cy="533400"/>
          </a:xfrm>
        </p:spPr>
        <p:txBody>
          <a:bodyPr/>
          <a:lstStyle/>
          <a:p>
            <a:pPr algn="ctr" eaLnBrk="1" hangingPunct="1"/>
            <a:r>
              <a:rPr lang="en-US" altLang="en-US" sz="2400" b="1" dirty="0" smtClean="0"/>
              <a:t>Other alternative diagrammatic notations</a:t>
            </a:r>
          </a:p>
        </p:txBody>
      </p:sp>
      <p:pic>
        <p:nvPicPr>
          <p:cNvPr id="84996" name="Picture 4" descr="figA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"/>
          <a:stretch/>
        </p:blipFill>
        <p:spPr bwMode="auto">
          <a:xfrm>
            <a:off x="533400" y="0"/>
            <a:ext cx="5943600" cy="688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77000" y="5410200"/>
            <a:ext cx="2790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(e) Notations for displaying specialization/generalization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477000" y="533401"/>
            <a:ext cx="259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(a) Symbols </a:t>
            </a:r>
            <a:r>
              <a:rPr lang="en-CA" sz="2000" dirty="0"/>
              <a:t>for entity type/class, attribute, and relationship. </a:t>
            </a:r>
            <a:endParaRPr lang="en-CA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477000" y="1828800"/>
            <a:ext cx="259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b) Displaying attributes</a:t>
            </a:r>
            <a:r>
              <a:rPr lang="en-CA" sz="2000" dirty="0" smtClean="0"/>
              <a:t>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77000" y="2732360"/>
            <a:ext cx="2638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c) Displaying cardinality ratios. </a:t>
            </a:r>
            <a:endParaRPr lang="en-CA" sz="2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477000" y="3524309"/>
            <a:ext cx="2638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(</a:t>
            </a:r>
            <a:r>
              <a:rPr lang="en-CA" sz="2000" dirty="0"/>
              <a:t>d) Various (min, max) notations. </a:t>
            </a:r>
            <a:endParaRPr lang="en-CA" sz="2000" dirty="0" smtClean="0"/>
          </a:p>
        </p:txBody>
      </p:sp>
    </p:spTree>
    <p:extLst>
      <p:ext uri="{BB962C8B-B14F-4D97-AF65-F5344CB8AC3E}">
        <p14:creationId xmlns:p14="http://schemas.microsoft.com/office/powerpoint/2010/main" val="1678510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(KR)-1</a:t>
            </a:r>
          </a:p>
        </p:txBody>
      </p:sp>
      <p:sp>
        <p:nvSpPr>
          <p:cNvPr id="901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 smtClean="0"/>
              <a:t>The </a:t>
            </a:r>
            <a:r>
              <a:rPr lang="en-CA" sz="2400" dirty="0"/>
              <a:t>modeling concepts that we described quite specifically in our presentation of the ER and EER </a:t>
            </a:r>
            <a:r>
              <a:rPr lang="en-CA" sz="2400" dirty="0" smtClean="0"/>
              <a:t>models.</a:t>
            </a:r>
          </a:p>
          <a:p>
            <a:pPr>
              <a:lnSpc>
                <a:spcPct val="150000"/>
              </a:lnSpc>
            </a:pPr>
            <a:r>
              <a:rPr lang="en-CA" sz="2400" dirty="0"/>
              <a:t>This terminology is </a:t>
            </a:r>
            <a:r>
              <a:rPr lang="en-CA" sz="2400" b="1" dirty="0"/>
              <a:t>not only used in conceptual data modeling </a:t>
            </a:r>
            <a:r>
              <a:rPr lang="en-CA" sz="2400" dirty="0"/>
              <a:t>but also in </a:t>
            </a:r>
            <a:r>
              <a:rPr lang="en-CA" sz="2400" b="1" dirty="0"/>
              <a:t>artificial intelligence </a:t>
            </a:r>
            <a:r>
              <a:rPr lang="en-CA" sz="2400" dirty="0"/>
              <a:t>literature when discussing </a:t>
            </a:r>
            <a:r>
              <a:rPr lang="en-CA" sz="2400" b="1" dirty="0"/>
              <a:t>knowledge representation (KR). </a:t>
            </a:r>
            <a:endParaRPr lang="en-CA" sz="2400" b="1" dirty="0" smtClean="0"/>
          </a:p>
          <a:p>
            <a:pPr>
              <a:lnSpc>
                <a:spcPct val="150000"/>
              </a:lnSpc>
            </a:pPr>
            <a:endParaRPr lang="en-CA" sz="2400" dirty="0" smtClean="0"/>
          </a:p>
          <a:p>
            <a:pPr>
              <a:lnSpc>
                <a:spcPct val="150000"/>
              </a:lnSpc>
            </a:pPr>
            <a:r>
              <a:rPr lang="en-CA" sz="2400" dirty="0" smtClean="0"/>
              <a:t>This </a:t>
            </a:r>
            <a:r>
              <a:rPr lang="en-CA" sz="2400" dirty="0"/>
              <a:t>section </a:t>
            </a:r>
            <a:r>
              <a:rPr lang="en-CA" sz="2400" b="1" dirty="0"/>
              <a:t>discusses the similarities and </a:t>
            </a:r>
            <a:r>
              <a:rPr lang="en-CA" sz="2400" b="1" dirty="0" smtClean="0"/>
              <a:t>differences </a:t>
            </a:r>
            <a:r>
              <a:rPr lang="en-CA" sz="2400" dirty="0"/>
              <a:t>between conceptual modeling and knowledge representation, and introduces some of the alternative terminology and a few additional concepts.</a:t>
            </a:r>
          </a:p>
        </p:txBody>
      </p:sp>
    </p:spTree>
    <p:extLst>
      <p:ext uri="{BB962C8B-B14F-4D97-AF65-F5344CB8AC3E}">
        <p14:creationId xmlns:p14="http://schemas.microsoft.com/office/powerpoint/2010/main" val="3469839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en-US" sz="2800" b="1" dirty="0" smtClean="0"/>
              <a:t>Knowledge Representation (KR)-2</a:t>
            </a:r>
          </a:p>
        </p:txBody>
      </p:sp>
      <p:sp>
        <p:nvSpPr>
          <p:cNvPr id="901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500" dirty="0" smtClean="0"/>
              <a:t>Deals with </a:t>
            </a:r>
            <a:r>
              <a:rPr lang="en-US" altLang="en-US" sz="2500" b="1" dirty="0" smtClean="0"/>
              <a:t>modeling and representing a certain domain of knowledge</a:t>
            </a:r>
            <a:r>
              <a:rPr lang="en-US" altLang="en-US" sz="25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500" dirty="0" smtClean="0"/>
              <a:t>Typically done by using some formal model of representation and by creating an </a:t>
            </a:r>
            <a:r>
              <a:rPr lang="en-US" altLang="en-US" sz="2500" b="1" dirty="0" smtClean="0"/>
              <a:t>Ontology</a:t>
            </a:r>
            <a:r>
              <a:rPr lang="en-US" altLang="en-US" sz="25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sz="2300" dirty="0" smtClean="0"/>
              <a:t>An ontology for a specific domain of interest describes a </a:t>
            </a:r>
            <a:r>
              <a:rPr lang="en-US" altLang="en-US" sz="2300" b="1" dirty="0" smtClean="0"/>
              <a:t>set of concepts and interrelationships among those concepts</a:t>
            </a:r>
            <a:r>
              <a:rPr lang="en-US" altLang="en-US" sz="23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sz="2300" dirty="0" smtClean="0"/>
              <a:t>An Ontology serves as a “schema” which enables interpretation of the knowledge in a “knowledge-base”</a:t>
            </a:r>
          </a:p>
        </p:txBody>
      </p:sp>
    </p:spTree>
    <p:extLst>
      <p:ext uri="{BB962C8B-B14F-4D97-AF65-F5344CB8AC3E}">
        <p14:creationId xmlns:p14="http://schemas.microsoft.com/office/powerpoint/2010/main" val="2463521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348" y="-4864"/>
            <a:ext cx="9132651" cy="6906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Ontologies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3" y="7620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Use conceptual modeling and other tools to develop “a specification of a conceptualization”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Specification </a:t>
            </a:r>
            <a:r>
              <a:rPr lang="en-US" altLang="en-US" sz="2400" dirty="0" smtClean="0"/>
              <a:t>refers to the language and vocabulary (data model concepts) used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Conceptualization</a:t>
            </a:r>
            <a:r>
              <a:rPr lang="en-US" altLang="en-US" sz="2400" dirty="0" smtClean="0"/>
              <a:t> refers to the description (schema) of the concepts of a particular field of knowledge and the relationships among these concepts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Many medical, scientific, and engineering ontologies are being developed as a means of standardizing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1451195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 noChangeArrowheads="1"/>
          </p:cNvSpPr>
          <p:nvPr>
            <p:ph type="title"/>
          </p:nvPr>
        </p:nvSpPr>
        <p:spPr>
          <a:xfrm>
            <a:off x="8106" y="3243"/>
            <a:ext cx="9135894" cy="720725"/>
          </a:xfrm>
        </p:spPr>
        <p:txBody>
          <a:bodyPr/>
          <a:lstStyle/>
          <a:p>
            <a:r>
              <a:rPr lang="en-US" altLang="en-US" sz="2800" b="1" dirty="0" smtClean="0"/>
              <a:t>KR versus </a:t>
            </a:r>
            <a:r>
              <a:rPr lang="en-US" altLang="en-US" sz="2800" b="1" dirty="0"/>
              <a:t>Data Models</a:t>
            </a:r>
            <a:endParaRPr lang="en-US" altLang="en-US" sz="2800" b="1" dirty="0" smtClean="0"/>
          </a:p>
        </p:txBody>
      </p:sp>
      <p:sp>
        <p:nvSpPr>
          <p:cNvPr id="9113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2960" y="838200"/>
            <a:ext cx="9042400" cy="5867400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COMMON FEATURES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Both use similar set of abstractions – </a:t>
            </a:r>
            <a:r>
              <a:rPr lang="en-US" altLang="en-US" sz="2400" b="1" dirty="0" smtClean="0"/>
              <a:t>classification, aggregation, generalization, and identification</a:t>
            </a:r>
            <a:r>
              <a:rPr lang="en-US" altLang="en-US" sz="2400" dirty="0" smtClean="0"/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Both provide </a:t>
            </a:r>
            <a:r>
              <a:rPr lang="en-US" altLang="en-US" sz="2400" b="1" dirty="0" smtClean="0"/>
              <a:t>concepts, relationships, constraints, operations</a:t>
            </a:r>
            <a:r>
              <a:rPr lang="en-US" altLang="en-US" sz="2400" dirty="0" smtClean="0"/>
              <a:t> and languages to represent knowledge and model data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DIFFERENCES: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KR has broader scope: </a:t>
            </a:r>
            <a:r>
              <a:rPr lang="en-US" altLang="en-US" sz="2400" b="1" dirty="0" smtClean="0"/>
              <a:t>tries to deal with missing and incomplete knowledge, default and common-sense knowledge etc.</a:t>
            </a:r>
          </a:p>
        </p:txBody>
      </p:sp>
    </p:spTree>
    <p:extLst>
      <p:ext uri="{BB962C8B-B14F-4D97-AF65-F5344CB8AC3E}">
        <p14:creationId xmlns:p14="http://schemas.microsoft.com/office/powerpoint/2010/main" val="3462513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mtClean="0"/>
              <a:t>Entity Types and Key Attributes (1)</a:t>
            </a:r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6019800"/>
          </a:xfrm>
        </p:spPr>
        <p:txBody>
          <a:bodyPr/>
          <a:lstStyle/>
          <a:p>
            <a:pPr eaLnBrk="1" hangingPunct="1"/>
            <a:r>
              <a:rPr lang="en-US" altLang="en-US" sz="2200" dirty="0" smtClean="0"/>
              <a:t>Entities with the same basic attributes are grouped or typed into an entity type. </a:t>
            </a:r>
          </a:p>
          <a:p>
            <a:pPr lvl="1" eaLnBrk="1" hangingPunct="1"/>
            <a:r>
              <a:rPr lang="en-US" altLang="en-US" sz="2200" dirty="0" smtClean="0"/>
              <a:t>For example, the entity type EMPLOYEE and PROJECT.</a:t>
            </a:r>
          </a:p>
          <a:p>
            <a:pPr eaLnBrk="1" hangingPunct="1"/>
            <a:r>
              <a:rPr lang="en-US" altLang="en-US" sz="2200" dirty="0" smtClean="0"/>
              <a:t>An attribute of an entity type for which each entity must have a unique value is called a key attribute of the entity type. </a:t>
            </a:r>
          </a:p>
          <a:p>
            <a:pPr lvl="1" eaLnBrk="1" hangingPunct="1"/>
            <a:r>
              <a:rPr lang="en-US" altLang="en-US" sz="2200" dirty="0" smtClean="0"/>
              <a:t>For example, SSN of EMPLOYEE.</a:t>
            </a:r>
          </a:p>
          <a:p>
            <a:pPr eaLnBrk="1" hangingPunct="1"/>
            <a:r>
              <a:rPr lang="en-US" altLang="en-US" sz="2200" dirty="0"/>
              <a:t>A key attribute may be composite. </a:t>
            </a:r>
          </a:p>
          <a:p>
            <a:pPr lvl="1" eaLnBrk="1" hangingPunct="1"/>
            <a:r>
              <a:rPr lang="en-US" altLang="en-US" sz="2200" dirty="0" err="1"/>
              <a:t>VehicleTagNumber</a:t>
            </a:r>
            <a:r>
              <a:rPr lang="en-US" altLang="en-US" sz="2200" dirty="0"/>
              <a:t> is a key of the CAR entity type with components (Number, State</a:t>
            </a:r>
            <a:r>
              <a:rPr lang="en-US" altLang="en-US" sz="2200" dirty="0" smtClean="0"/>
              <a:t>)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An entity type may have more than one key. </a:t>
            </a:r>
          </a:p>
          <a:p>
            <a:pPr lvl="1" eaLnBrk="1" hangingPunct="1"/>
            <a:r>
              <a:rPr lang="en-US" altLang="en-US" sz="2200" dirty="0"/>
              <a:t>The CAR entity type may have two keys:</a:t>
            </a:r>
          </a:p>
          <a:p>
            <a:pPr lvl="2" eaLnBrk="1" hangingPunct="1"/>
            <a:r>
              <a:rPr lang="en-US" altLang="en-US" sz="2200" dirty="0" err="1"/>
              <a:t>VehicleIdentificationNumber</a:t>
            </a:r>
            <a:r>
              <a:rPr lang="en-US" altLang="en-US" sz="2200" dirty="0"/>
              <a:t> (popularly called VIN)</a:t>
            </a:r>
          </a:p>
          <a:p>
            <a:pPr lvl="2" eaLnBrk="1" hangingPunct="1"/>
            <a:r>
              <a:rPr lang="en-US" altLang="en-US" sz="2200" dirty="0" err="1"/>
              <a:t>VehicleTagNumber</a:t>
            </a:r>
            <a:r>
              <a:rPr lang="en-US" altLang="en-US" sz="2200" dirty="0"/>
              <a:t> (Number, State), aka license plate number.</a:t>
            </a:r>
          </a:p>
          <a:p>
            <a:pPr eaLnBrk="1" hangingPunct="1"/>
            <a:r>
              <a:rPr lang="en-US" altLang="en-US" sz="2200" u="sng" dirty="0"/>
              <a:t>Each key </a:t>
            </a:r>
            <a:r>
              <a:rPr lang="en-US" altLang="en-US" sz="2200" dirty="0"/>
              <a:t>is </a:t>
            </a:r>
            <a:r>
              <a:rPr lang="en-US" altLang="en-US" sz="2200" u="sng" dirty="0"/>
              <a:t>underlined </a:t>
            </a:r>
            <a:r>
              <a:rPr lang="en-US" altLang="en-US" sz="2200" dirty="0"/>
              <a:t>(Note: this is different from the relational schema where only one “primary key is underlined).</a:t>
            </a:r>
          </a:p>
          <a:p>
            <a:pPr lvl="1"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992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sz="2800" b="1" dirty="0"/>
              <a:t>KR versus Data Models</a:t>
            </a:r>
            <a:endParaRPr lang="en-US" altLang="en-US" sz="2800" b="1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A212-1F53-40E6-9280-CE0731A3F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759637"/>
            <a:ext cx="9042400" cy="419336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DIFFERENCES (continued):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KR schemes typically </a:t>
            </a:r>
            <a:r>
              <a:rPr lang="en-US" sz="2400" b="1" dirty="0">
                <a:ea typeface="+mn-ea"/>
              </a:rPr>
              <a:t>include rules and reasoning mechanisms </a:t>
            </a:r>
            <a:r>
              <a:rPr lang="en-US" sz="2400" dirty="0">
                <a:ea typeface="+mn-ea"/>
              </a:rPr>
              <a:t>for </a:t>
            </a:r>
            <a:r>
              <a:rPr lang="en-US" sz="2400" dirty="0" smtClean="0">
                <a:ea typeface="+mn-ea"/>
              </a:rPr>
              <a:t>inferencing</a:t>
            </a:r>
            <a:endParaRPr lang="en-US" sz="2400" dirty="0"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Most KR techniques involve </a:t>
            </a:r>
            <a:r>
              <a:rPr lang="en-US" sz="2400" b="1" dirty="0">
                <a:ea typeface="+mn-ea"/>
              </a:rPr>
              <a:t>data and metadata</a:t>
            </a:r>
            <a:r>
              <a:rPr lang="en-US" sz="2400" dirty="0">
                <a:ea typeface="+mn-ea"/>
              </a:rPr>
              <a:t>. In data modeling, these </a:t>
            </a:r>
            <a:r>
              <a:rPr lang="en-US" sz="2400" b="1" dirty="0">
                <a:ea typeface="+mn-ea"/>
              </a:rPr>
              <a:t>are treated separately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ea typeface="+mn-ea"/>
              </a:rPr>
              <a:t>KR is used in </a:t>
            </a:r>
            <a:r>
              <a:rPr lang="en-US" sz="2400" b="1" dirty="0">
                <a:ea typeface="+mn-ea"/>
              </a:rPr>
              <a:t>conjunction with artificial intelligence </a:t>
            </a:r>
            <a:r>
              <a:rPr lang="en-US" sz="2400" dirty="0">
                <a:ea typeface="+mn-ea"/>
              </a:rPr>
              <a:t>systems to do decision support </a:t>
            </a:r>
            <a:r>
              <a:rPr lang="en-US" sz="2400" dirty="0" smtClean="0">
                <a:ea typeface="+mn-ea"/>
              </a:rPr>
              <a:t>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-27562" y="5657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i="1" dirty="0"/>
              <a:t>For more details on spatial, temporal and multimedia data modeling, see Chapter 26.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For </a:t>
            </a:r>
            <a:r>
              <a:rPr lang="en-US" i="1" dirty="0"/>
              <a:t>details on use of Ontologies see Sections 27.4.3 and 27.7.4.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0" y="54864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77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49" y="0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Summary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88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en-US" sz="2400" dirty="0" smtClean="0"/>
              <a:t>Introduced the EER model concepts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en-US" sz="2400" dirty="0" smtClean="0"/>
              <a:t>Class/subclass relationships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en-US" sz="2400" dirty="0" smtClean="0"/>
              <a:t>Specialization and generalization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en-US" sz="2400" dirty="0" smtClean="0"/>
              <a:t>Inheritance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en-US" sz="2400" dirty="0" smtClean="0"/>
              <a:t>Constraints on EER schemas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en-US" sz="2400" dirty="0" smtClean="0"/>
              <a:t>EER </a:t>
            </a:r>
            <a:r>
              <a:rPr lang="en-US" altLang="en-US" sz="2400" dirty="0" smtClean="0"/>
              <a:t>diagrams and alternative notations were presented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Knowledge Representation and Ontologies were introduced and compared with Data Modeling</a:t>
            </a:r>
          </a:p>
        </p:txBody>
      </p:sp>
    </p:spTree>
    <p:extLst>
      <p:ext uri="{BB962C8B-B14F-4D97-AF65-F5344CB8AC3E}">
        <p14:creationId xmlns:p14="http://schemas.microsoft.com/office/powerpoint/2010/main" val="3726752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Review 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658" y="685800"/>
            <a:ext cx="9056913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 smtClean="0"/>
              <a:t>How </a:t>
            </a:r>
            <a:r>
              <a:rPr lang="en-CA" sz="2000" dirty="0"/>
              <a:t>does a category differ from a regular shared subclass? What is a </a:t>
            </a:r>
            <a:r>
              <a:rPr lang="en-CA" sz="2000" dirty="0" smtClean="0"/>
              <a:t>category </a:t>
            </a:r>
            <a:r>
              <a:rPr lang="en-CA" sz="2000" dirty="0"/>
              <a:t>used for? Illustrate your answer with examples.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Discuss </a:t>
            </a:r>
            <a:r>
              <a:rPr lang="en-CA" sz="2000" dirty="0"/>
              <a:t>the main differences between the notation for EER schema </a:t>
            </a:r>
            <a:r>
              <a:rPr lang="en-CA" sz="2000" dirty="0" smtClean="0"/>
              <a:t>diagrams </a:t>
            </a:r>
            <a:r>
              <a:rPr lang="en-CA" sz="2000" dirty="0"/>
              <a:t>and UML class diagrams by comparing how common concepts are represented in each.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List </a:t>
            </a:r>
            <a:r>
              <a:rPr lang="en-CA" sz="2000" dirty="0"/>
              <a:t>the various data abstraction concepts and the corresponding modeling concepts in the EER model.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What </a:t>
            </a:r>
            <a:r>
              <a:rPr lang="en-CA" sz="2000" dirty="0"/>
              <a:t>aggregation feature is missing from the EER model? How can the EER model be further enhanced to support it? </a:t>
            </a:r>
            <a:endParaRPr lang="en-CA" sz="2000" dirty="0" smtClean="0"/>
          </a:p>
          <a:p>
            <a:pPr>
              <a:lnSpc>
                <a:spcPct val="150000"/>
              </a:lnSpc>
            </a:pPr>
            <a:r>
              <a:rPr lang="en-CA" sz="2000" dirty="0" smtClean="0"/>
              <a:t>What </a:t>
            </a:r>
            <a:r>
              <a:rPr lang="en-CA" sz="2000" dirty="0"/>
              <a:t>are the main similarities and differences between conceptual database modeling techniques and knowledge representation techniques? 4.15. Discuss the similarities and differences between an ontology and a database schema.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870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Exercise(1)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647" y="1066800"/>
            <a:ext cx="8792753" cy="563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400" dirty="0" smtClean="0"/>
              <a:t>Design </a:t>
            </a:r>
            <a:r>
              <a:rPr lang="en-CA" sz="2400" dirty="0"/>
              <a:t>an EER schema for a database application that you are interested in. Specify all constraints that should hold on the database. Make sure that the schema has at least </a:t>
            </a:r>
            <a:endParaRPr lang="en-CA" sz="24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five </a:t>
            </a:r>
            <a:r>
              <a:rPr lang="en-CA" sz="2200" dirty="0"/>
              <a:t>entity types,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four </a:t>
            </a:r>
            <a:r>
              <a:rPr lang="en-CA" sz="2200" dirty="0"/>
              <a:t>relationship types,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a </a:t>
            </a:r>
            <a:r>
              <a:rPr lang="en-CA" sz="2200" dirty="0"/>
              <a:t>weak entity type,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a </a:t>
            </a:r>
            <a:r>
              <a:rPr lang="en-CA" sz="2200" dirty="0"/>
              <a:t>superclass/subclass relationship,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a </a:t>
            </a:r>
            <a:r>
              <a:rPr lang="en-CA" sz="2200" dirty="0"/>
              <a:t>category, and </a:t>
            </a:r>
            <a:endParaRPr lang="en-CA" sz="2200" dirty="0" smtClean="0"/>
          </a:p>
          <a:p>
            <a:pPr lvl="1">
              <a:lnSpc>
                <a:spcPct val="150000"/>
              </a:lnSpc>
            </a:pPr>
            <a:r>
              <a:rPr lang="en-CA" sz="2200" dirty="0" smtClean="0"/>
              <a:t>an </a:t>
            </a:r>
            <a:r>
              <a:rPr lang="en-CA" sz="2200" dirty="0"/>
              <a:t>n-</a:t>
            </a:r>
            <a:r>
              <a:rPr lang="en-CA" sz="2200" dirty="0" err="1"/>
              <a:t>ary</a:t>
            </a:r>
            <a:r>
              <a:rPr lang="en-CA" sz="2200" dirty="0"/>
              <a:t> (n &gt; 2) </a:t>
            </a:r>
            <a:r>
              <a:rPr lang="en-CA" sz="2200" dirty="0" smtClean="0"/>
              <a:t>relationship </a:t>
            </a:r>
            <a:r>
              <a:rPr lang="en-CA" sz="2200" dirty="0"/>
              <a:t>type.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14605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658" y="664399"/>
            <a:ext cx="9056913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/>
              <a:t>Consider the following EER diagram that describes the computer systems at a company. Provide your own attributes and key for each entity type. Supply max cardinality constraints justifying your choice. Write a complete </a:t>
            </a:r>
            <a:r>
              <a:rPr lang="en-CA" sz="2000" dirty="0" smtClean="0"/>
              <a:t>narrative </a:t>
            </a:r>
            <a:r>
              <a:rPr lang="en-CA" sz="2000" dirty="0"/>
              <a:t>description of what this EER diagram represents.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34" t="9612" r="12917" b="4175"/>
          <a:stretch/>
        </p:blipFill>
        <p:spPr>
          <a:xfrm>
            <a:off x="1143000" y="2545080"/>
            <a:ext cx="6749142" cy="4232513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10101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5400"/>
            <a:ext cx="34194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45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6095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Exercise(3)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89625" y="1130683"/>
            <a:ext cx="4054375" cy="2362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2000" dirty="0"/>
              <a:t>Which of the following EER diagrams is/are incorrect and why? State clearly any assumptions you make.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36" t="9033" r="33879" b="18155"/>
          <a:stretch/>
        </p:blipFill>
        <p:spPr>
          <a:xfrm>
            <a:off x="20320" y="838200"/>
            <a:ext cx="5010494" cy="5691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64" t="32136" r="22084" b="9611"/>
          <a:stretch/>
        </p:blipFill>
        <p:spPr>
          <a:xfrm>
            <a:off x="3962399" y="3886200"/>
            <a:ext cx="5181599" cy="2643554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7620000" y="3886200"/>
            <a:ext cx="396777" cy="48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kern="0" dirty="0" smtClean="0">
                <a:solidFill>
                  <a:schemeClr val="tx1"/>
                </a:solidFill>
              </a:rPr>
              <a:t>c.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34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350" y="0"/>
            <a:ext cx="9155349" cy="55447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Exercise(4)</a:t>
            </a:r>
          </a:p>
        </p:txBody>
      </p:sp>
      <p:sp>
        <p:nvSpPr>
          <p:cNvPr id="5" name="Rectangle 4"/>
          <p:cNvSpPr/>
          <p:nvPr/>
        </p:nvSpPr>
        <p:spPr>
          <a:xfrm>
            <a:off x="-9525" y="580415"/>
            <a:ext cx="915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Place a checkmark in one column in each row to indicate the relationship between the far left and far right columns.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09720"/>
              </p:ext>
            </p:extLst>
          </p:nvPr>
        </p:nvGraphicFramePr>
        <p:xfrm>
          <a:off x="9526" y="1258112"/>
          <a:ext cx="9134473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12">
                  <a:extLst>
                    <a:ext uri="{9D8B030D-6E8A-4147-A177-3AD203B41FA5}">
                      <a16:colId xmlns:a16="http://schemas.microsoft.com/office/drawing/2014/main" val="2279463760"/>
                    </a:ext>
                  </a:extLst>
                </a:gridCol>
                <a:gridCol w="1277936">
                  <a:extLst>
                    <a:ext uri="{9D8B030D-6E8A-4147-A177-3AD203B41FA5}">
                      <a16:colId xmlns:a16="http://schemas.microsoft.com/office/drawing/2014/main" val="418357201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885565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58096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33540220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1241431948"/>
                    </a:ext>
                  </a:extLst>
                </a:gridCol>
              </a:tblGrid>
              <a:tr h="656083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Entity Set 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Has a Relationship with 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Has an Attribute that is 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Is a Specialization of 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Is a Generalization of Entity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 Narrow" panose="020B0606020202030204" pitchFamily="34" charset="0"/>
                        </a:rPr>
                        <a:t>Set or Attribute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136958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MOTHER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PERSON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7509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DAUGHTER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MOTHER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61828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STUDENT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PERSON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97229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STUDENT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err="1" smtClean="0">
                          <a:latin typeface="Arial Narrow" panose="020B0606020202030204" pitchFamily="34" charset="0"/>
                        </a:rPr>
                        <a:t>Student_ID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1456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SCHOOL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STUDENT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0669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SCHOOL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CLASS_ROOM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721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ANIMAL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HORSE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5794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HORSE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Breed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7387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HORSE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Age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94497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EMPLOYEE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SSN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30549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FURNITURE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CHAIR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18395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CHAIR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Weight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84971"/>
                  </a:ext>
                </a:extLst>
              </a:tr>
              <a:tr h="332598"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HUMAN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 smtClean="0">
                          <a:latin typeface="Arial Narrow" panose="020B0606020202030204" pitchFamily="34" charset="0"/>
                        </a:rPr>
                        <a:t>WOMAN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8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9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144001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Entity Set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855" y="1944360"/>
            <a:ext cx="8839200" cy="914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Entity set is the current </a:t>
            </a:r>
            <a:r>
              <a:rPr lang="en-US" altLang="en-US" sz="2400" i="1" dirty="0" smtClean="0"/>
              <a:t>state</a:t>
            </a:r>
            <a:r>
              <a:rPr lang="en-US" altLang="en-US" sz="2400" dirty="0" smtClean="0"/>
              <a:t> of the entities of that type that are stored in the 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02" y="685800"/>
            <a:ext cx="9044798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/>
              <a:t>Each entity type will have a collection of entities stored in the </a:t>
            </a:r>
            <a:r>
              <a:rPr lang="en-US" altLang="en-US" dirty="0" smtClean="0"/>
              <a:t>database called </a:t>
            </a:r>
            <a:r>
              <a:rPr lang="en-US" altLang="en-US" dirty="0"/>
              <a:t>the </a:t>
            </a:r>
            <a:r>
              <a:rPr lang="en-US" altLang="en-US" b="1" dirty="0"/>
              <a:t>entity set </a:t>
            </a:r>
            <a:r>
              <a:rPr lang="en-US" altLang="en-US" dirty="0"/>
              <a:t>or sometimes </a:t>
            </a:r>
            <a:r>
              <a:rPr lang="en-US" altLang="en-US" b="1" dirty="0"/>
              <a:t>entity collection</a:t>
            </a:r>
          </a:p>
        </p:txBody>
      </p:sp>
    </p:spTree>
    <p:extLst>
      <p:ext uri="{BB962C8B-B14F-4D97-AF65-F5344CB8AC3E}">
        <p14:creationId xmlns:p14="http://schemas.microsoft.com/office/powerpoint/2010/main" val="206538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1"/>
            <a:ext cx="9144001" cy="457199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Entity Set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02" y="551890"/>
            <a:ext cx="9044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Each entity type will have a collection of entities stored in the </a:t>
            </a:r>
            <a:r>
              <a:rPr lang="en-US" altLang="en-US" dirty="0" smtClean="0"/>
              <a:t>database called </a:t>
            </a:r>
            <a:r>
              <a:rPr lang="en-US" altLang="en-US" dirty="0"/>
              <a:t>the </a:t>
            </a:r>
            <a:r>
              <a:rPr lang="en-US" altLang="en-US" b="1" dirty="0"/>
              <a:t>entity set </a:t>
            </a:r>
            <a:r>
              <a:rPr lang="en-US" altLang="en-US" dirty="0"/>
              <a:t>or sometimes </a:t>
            </a:r>
            <a:r>
              <a:rPr lang="en-US" altLang="en-US" b="1" dirty="0"/>
              <a:t>entity collection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2868" r="22917" b="15694"/>
          <a:stretch/>
        </p:blipFill>
        <p:spPr>
          <a:xfrm>
            <a:off x="1752600" y="1625600"/>
            <a:ext cx="6781800" cy="523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402" y="19050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/>
              <a:t>Example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7487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dirty="0" smtClean="0"/>
              <a:t>Value Sets (Domains) of Attributes</a:t>
            </a:r>
          </a:p>
        </p:txBody>
      </p:sp>
      <p:sp>
        <p:nvSpPr>
          <p:cNvPr id="3072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1600" y="873125"/>
            <a:ext cx="8966200" cy="4232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Each simple attribute is </a:t>
            </a:r>
            <a:r>
              <a:rPr lang="en-US" altLang="en-US" sz="2400" b="1" dirty="0" smtClean="0"/>
              <a:t>associated with a value set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E.g., </a:t>
            </a:r>
            <a:r>
              <a:rPr lang="en-US" altLang="en-US" sz="2400" dirty="0" err="1" smtClean="0"/>
              <a:t>Lastname</a:t>
            </a:r>
            <a:r>
              <a:rPr lang="en-US" altLang="en-US" sz="2400" dirty="0" smtClean="0"/>
              <a:t> has a value which is a character string of </a:t>
            </a:r>
            <a:r>
              <a:rPr lang="en-US" altLang="en-US" sz="2400" dirty="0" err="1" smtClean="0"/>
              <a:t>upto</a:t>
            </a:r>
            <a:r>
              <a:rPr lang="en-US" altLang="en-US" sz="2400" dirty="0" smtClean="0"/>
              <a:t> 15 characters, say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Date has a value consisting of MM-DD-YYYY where each letter is an integer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value set </a:t>
            </a:r>
            <a:r>
              <a:rPr lang="en-US" altLang="en-US" sz="2400" dirty="0" smtClean="0"/>
              <a:t>specifies the set of values associated with an attribute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800" y="5553164"/>
            <a:ext cx="881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 smtClean="0"/>
              <a:t>Example: if </a:t>
            </a:r>
            <a:r>
              <a:rPr lang="en-CA" i="1" dirty="0"/>
              <a:t>the range of ages allowed for employees is between 16 and 70, </a:t>
            </a:r>
            <a:r>
              <a:rPr lang="en-CA" i="1" dirty="0" smtClean="0"/>
              <a:t>the </a:t>
            </a:r>
            <a:r>
              <a:rPr lang="en-CA" i="1" dirty="0"/>
              <a:t>value set of the Age attribute </a:t>
            </a:r>
            <a:r>
              <a:rPr lang="en-CA" i="1" dirty="0" smtClean="0"/>
              <a:t>is the </a:t>
            </a:r>
            <a:r>
              <a:rPr lang="en-CA" i="1" dirty="0"/>
              <a:t>set of integer numbers between 16 and 70.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17434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834" y="0"/>
            <a:ext cx="9161834" cy="720725"/>
          </a:xfrm>
        </p:spPr>
        <p:txBody>
          <a:bodyPr/>
          <a:lstStyle/>
          <a:p>
            <a:r>
              <a:rPr lang="en-US" dirty="0" smtClean="0"/>
              <a:t>Project Phase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1600" y="914400"/>
            <a:ext cx="8966200" cy="5715000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April 17</a:t>
            </a:r>
            <a:r>
              <a:rPr lang="en-US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Analysis:</a:t>
            </a:r>
          </a:p>
          <a:p>
            <a:pPr lvl="1">
              <a:buFontTx/>
              <a:buChar char="̶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Requirements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included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Conceptual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Design:</a:t>
            </a:r>
          </a:p>
          <a:p>
            <a:pPr lvl="1">
              <a:buFontTx/>
              <a:buChar char="̶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 diagram</a:t>
            </a:r>
          </a:p>
          <a:p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 than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pages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41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r>
              <a:rPr lang="en-US" altLang="en-US" dirty="0" smtClean="0"/>
              <a:t>Attributes and Value Sets</a:t>
            </a:r>
          </a:p>
        </p:txBody>
      </p:sp>
      <p:sp>
        <p:nvSpPr>
          <p:cNvPr id="3174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0018" y="685800"/>
            <a:ext cx="9042400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Value sets are similar to data types in most programming languages – e.g., integer, character (n), real, bit 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Mathematically, an attribute A for an entity type E whose value set is V is defined as a function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                        A : E </a:t>
            </a:r>
            <a:r>
              <a:rPr lang="en-US" altLang="en-US" sz="2400" dirty="0" smtClean="0">
                <a:sym typeface="Wingdings" panose="05000000000000000000" pitchFamily="2" charset="2"/>
              </a:rPr>
              <a:t></a:t>
            </a:r>
            <a:r>
              <a:rPr lang="en-US" altLang="en-US" sz="2400" dirty="0" smtClean="0"/>
              <a:t> P(V)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	</a:t>
            </a:r>
            <a:r>
              <a:rPr lang="en-US" altLang="en-US" sz="2400" i="1" dirty="0" smtClean="0"/>
              <a:t>Where P(V) indicates a </a:t>
            </a:r>
            <a:r>
              <a:rPr lang="en-US" altLang="en-US" sz="2400" b="1" i="1" dirty="0" smtClean="0"/>
              <a:t>power set (which means all possible subsets) </a:t>
            </a:r>
            <a:r>
              <a:rPr lang="en-US" altLang="en-US" sz="2400" i="1" dirty="0" smtClean="0"/>
              <a:t>of V. The above definition covers simple and multivalued attributes.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We refer to the value of attribute A for entity e as A(e). </a:t>
            </a:r>
          </a:p>
        </p:txBody>
      </p:sp>
    </p:spTree>
    <p:extLst>
      <p:ext uri="{BB962C8B-B14F-4D97-AF65-F5344CB8AC3E}">
        <p14:creationId xmlns:p14="http://schemas.microsoft.com/office/powerpoint/2010/main" val="409502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637"/>
            <a:ext cx="9144000" cy="665163"/>
          </a:xfrm>
        </p:spPr>
        <p:txBody>
          <a:bodyPr/>
          <a:lstStyle/>
          <a:p>
            <a:pPr eaLnBrk="1" hangingPunct="1"/>
            <a:r>
              <a:rPr lang="en-US" altLang="en-US" smtClean="0"/>
              <a:t>Displaying an Entity type</a:t>
            </a:r>
          </a:p>
        </p:txBody>
      </p:sp>
      <p:pic>
        <p:nvPicPr>
          <p:cNvPr id="3277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2856" b="7557"/>
          <a:stretch/>
        </p:blipFill>
        <p:spPr bwMode="auto">
          <a:xfrm>
            <a:off x="5196500" y="20637"/>
            <a:ext cx="3947500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838200"/>
            <a:ext cx="5537200" cy="129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diagrams, an entity type is displayed in a rectangular box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1600" y="2438400"/>
            <a:ext cx="904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kern="0" dirty="0" smtClean="0"/>
              <a:t>Attributes are displayed in ovals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Each attribute is connected to its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Components of a composite attribute are connected to the oval representing the composite attribute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Each key attribute is underlined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kern="0" dirty="0" smtClean="0"/>
              <a:t>Multivalued attributes displayed in double ovals</a:t>
            </a:r>
          </a:p>
        </p:txBody>
      </p:sp>
    </p:spTree>
    <p:extLst>
      <p:ext uri="{BB962C8B-B14F-4D97-AF65-F5344CB8AC3E}">
        <p14:creationId xmlns:p14="http://schemas.microsoft.com/office/powerpoint/2010/main" val="1201890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2209799" cy="6857999"/>
          </a:xfrm>
        </p:spPr>
        <p:txBody>
          <a:bodyPr/>
          <a:lstStyle/>
          <a:p>
            <a:pPr algn="ctr" eaLnBrk="1" hangingPunct="1"/>
            <a:r>
              <a:rPr lang="en-US" altLang="en-US" sz="2800" b="1" dirty="0" smtClean="0"/>
              <a:t>NOTATION for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ER </a:t>
            </a:r>
            <a:r>
              <a:rPr lang="en-US" altLang="en-US" sz="2800" b="1" dirty="0"/>
              <a:t>D</a:t>
            </a:r>
            <a:r>
              <a:rPr lang="en-US" altLang="en-US" sz="2800" b="1" dirty="0" smtClean="0"/>
              <a:t>iagrams</a:t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endParaRPr lang="en-US" altLang="en-US" sz="2800" b="1" dirty="0" smtClean="0"/>
          </a:p>
        </p:txBody>
      </p:sp>
      <p:pic>
        <p:nvPicPr>
          <p:cNvPr id="33796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4" r="9967" b="46667"/>
          <a:stretch/>
        </p:blipFill>
        <p:spPr bwMode="auto">
          <a:xfrm>
            <a:off x="2732087" y="152400"/>
            <a:ext cx="6456363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765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2209799" cy="6857999"/>
          </a:xfrm>
        </p:spPr>
        <p:txBody>
          <a:bodyPr/>
          <a:lstStyle/>
          <a:p>
            <a:pPr algn="ctr" eaLnBrk="1" hangingPunct="1"/>
            <a:r>
              <a:rPr lang="en-US" altLang="en-US" sz="2800" b="1" dirty="0" smtClean="0"/>
              <a:t>NOTATION for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ER </a:t>
            </a:r>
            <a:r>
              <a:rPr lang="en-US" altLang="en-US" sz="2800" b="1" dirty="0"/>
              <a:t>D</a:t>
            </a:r>
            <a:r>
              <a:rPr lang="en-US" altLang="en-US" sz="2800" b="1" dirty="0" smtClean="0"/>
              <a:t>iagrams</a:t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r>
              <a:rPr lang="en-US" altLang="en-US" sz="2800" b="1" dirty="0"/>
              <a:t/>
            </a:r>
            <a:br>
              <a:rPr lang="en-US" altLang="en-US" sz="2800" b="1" dirty="0"/>
            </a:br>
            <a:endParaRPr lang="en-US" altLang="en-US" sz="2800" b="1" dirty="0" smtClean="0"/>
          </a:p>
        </p:txBody>
      </p:sp>
      <p:pic>
        <p:nvPicPr>
          <p:cNvPr id="33796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t="33806" r="-371" b="8826"/>
          <a:stretch/>
        </p:blipFill>
        <p:spPr bwMode="auto">
          <a:xfrm>
            <a:off x="2209802" y="762000"/>
            <a:ext cx="694480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t="910" r="25475" b="96700"/>
          <a:stretch/>
        </p:blipFill>
        <p:spPr bwMode="auto">
          <a:xfrm>
            <a:off x="3569855" y="254000"/>
            <a:ext cx="3364346" cy="50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7244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34820" name="Picture 1028" descr="fig03_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r="31521" b="61190"/>
          <a:stretch/>
        </p:blipFill>
        <p:spPr bwMode="auto">
          <a:xfrm>
            <a:off x="4770120" y="0"/>
            <a:ext cx="437388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8" descr="fig03_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43467" r="16602"/>
          <a:stretch/>
        </p:blipFill>
        <p:spPr bwMode="auto">
          <a:xfrm>
            <a:off x="76200" y="2667000"/>
            <a:ext cx="8915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18473" y="2286000"/>
            <a:ext cx="4172528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kern="0" dirty="0" smtClean="0">
                <a:solidFill>
                  <a:sysClr val="windowText" lastClr="000000"/>
                </a:solidFill>
              </a:rPr>
              <a:t>A corresponding Entity Set</a:t>
            </a: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2133600" y="821459"/>
            <a:ext cx="2590800" cy="79548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kern="0" dirty="0" smtClean="0">
                <a:solidFill>
                  <a:sysClr val="windowText" lastClr="000000"/>
                </a:solidFill>
              </a:rPr>
              <a:t>Entity Type CAR with two keys </a:t>
            </a:r>
          </a:p>
        </p:txBody>
      </p:sp>
    </p:spTree>
    <p:extLst>
      <p:ext uri="{BB962C8B-B14F-4D97-AF65-F5344CB8AC3E}">
        <p14:creationId xmlns:p14="http://schemas.microsoft.com/office/powerpoint/2010/main" val="3338539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35"/>
            <a:ext cx="9144000" cy="60896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COMPANY Database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609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create a database schema design based on the following (simplified) </a:t>
            </a:r>
            <a:r>
              <a:rPr lang="en-US" alt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company is organized into </a:t>
            </a:r>
            <a:r>
              <a:rPr lang="en-US" altLang="en-US" sz="2400" b="1" dirty="0" smtClean="0"/>
              <a:t>DEPARTMENTs</a:t>
            </a:r>
            <a:r>
              <a:rPr lang="en-US" altLang="en-US" sz="2400" dirty="0" smtClean="0"/>
              <a:t>. Each department has a </a:t>
            </a:r>
            <a:r>
              <a:rPr lang="en-US" altLang="en-US" sz="2400" b="1" dirty="0" smtClean="0"/>
              <a:t>name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number</a:t>
            </a:r>
            <a:r>
              <a:rPr lang="en-US" altLang="en-US" sz="2400" dirty="0" smtClean="0"/>
              <a:t> and an </a:t>
            </a:r>
            <a:r>
              <a:rPr lang="en-US" altLang="en-US" sz="2400" b="1" dirty="0" smtClean="0"/>
              <a:t>employee</a:t>
            </a:r>
            <a:r>
              <a:rPr lang="en-US" altLang="en-US" sz="2400" dirty="0" smtClean="0"/>
              <a:t> who </a:t>
            </a:r>
            <a:r>
              <a:rPr lang="en-US" altLang="en-US" sz="2400" b="1" i="1" dirty="0" smtClean="0"/>
              <a:t>manages</a:t>
            </a:r>
            <a:r>
              <a:rPr lang="en-US" altLang="en-US" sz="2400" dirty="0" smtClean="0"/>
              <a:t> the </a:t>
            </a:r>
            <a:r>
              <a:rPr lang="en-US" altLang="en-US" sz="2400" b="1" dirty="0" smtClean="0"/>
              <a:t>department</a:t>
            </a:r>
            <a:r>
              <a:rPr lang="en-US" altLang="en-US" sz="2400" dirty="0" smtClean="0"/>
              <a:t>. We </a:t>
            </a:r>
            <a:r>
              <a:rPr lang="en-US" altLang="en-US" sz="2400" b="1" dirty="0" smtClean="0"/>
              <a:t>keep track </a:t>
            </a:r>
            <a:r>
              <a:rPr lang="en-US" altLang="en-US" sz="2400" dirty="0" smtClean="0"/>
              <a:t>of the </a:t>
            </a:r>
            <a:r>
              <a:rPr lang="en-US" altLang="en-US" sz="2400" b="1" dirty="0" smtClean="0"/>
              <a:t>start date </a:t>
            </a:r>
            <a:r>
              <a:rPr lang="en-US" altLang="en-US" sz="2400" dirty="0" smtClean="0"/>
              <a:t>of the department manager. A department </a:t>
            </a:r>
            <a:r>
              <a:rPr lang="en-US" altLang="en-US" sz="2400" b="1" dirty="0" smtClean="0"/>
              <a:t>may have </a:t>
            </a:r>
            <a:r>
              <a:rPr lang="en-US" altLang="en-US" sz="2400" dirty="0" smtClean="0"/>
              <a:t>several </a:t>
            </a:r>
            <a:r>
              <a:rPr lang="en-US" altLang="en-US" sz="2400" b="1" dirty="0" smtClean="0"/>
              <a:t>locations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Each </a:t>
            </a:r>
            <a:r>
              <a:rPr lang="en-US" altLang="en-US" sz="2400" b="1" dirty="0" smtClean="0"/>
              <a:t>department </a:t>
            </a:r>
            <a:r>
              <a:rPr lang="en-US" altLang="en-US" sz="2400" b="1" i="1" dirty="0" smtClean="0"/>
              <a:t>controls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number</a:t>
            </a:r>
            <a:r>
              <a:rPr lang="en-US" altLang="en-US" sz="2400" dirty="0" smtClean="0"/>
              <a:t> of </a:t>
            </a:r>
            <a:r>
              <a:rPr lang="en-US" altLang="en-US" sz="2400" b="1" dirty="0" smtClean="0"/>
              <a:t>PROJECTs</a:t>
            </a:r>
            <a:r>
              <a:rPr lang="en-US" altLang="en-US" sz="2400" dirty="0" smtClean="0"/>
              <a:t>. Each </a:t>
            </a:r>
            <a:r>
              <a:rPr lang="en-US" altLang="en-US" sz="2400" b="1" dirty="0" smtClean="0"/>
              <a:t>project</a:t>
            </a:r>
            <a:r>
              <a:rPr lang="en-US" altLang="en-US" sz="2400" dirty="0" smtClean="0"/>
              <a:t> has a </a:t>
            </a:r>
            <a:r>
              <a:rPr lang="en-US" altLang="en-US" sz="2400" b="1" dirty="0" smtClean="0"/>
              <a:t>unique name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unique number </a:t>
            </a:r>
            <a:r>
              <a:rPr lang="en-US" altLang="en-US" sz="2400" dirty="0" smtClean="0"/>
              <a:t>and is located at a </a:t>
            </a:r>
            <a:r>
              <a:rPr lang="en-US" altLang="en-US" sz="2400" b="1" dirty="0" smtClean="0"/>
              <a:t>single location</a:t>
            </a:r>
            <a:r>
              <a:rPr lang="en-US" alt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6573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3125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Initial Conceptual Design of Entity Types for </a:t>
            </a:r>
            <a:br>
              <a:rPr lang="en-US" altLang="en-US" sz="2400" dirty="0" smtClean="0"/>
            </a:br>
            <a:r>
              <a:rPr lang="en-US" altLang="en-US" sz="2400" dirty="0" smtClean="0"/>
              <a:t>the COMPANY Database </a:t>
            </a:r>
            <a:r>
              <a:rPr lang="en-US" altLang="en-US" sz="2400" b="1" dirty="0" smtClean="0"/>
              <a:t>Schema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Based on the requirements, we can identify four initial entity types in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PROJECT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EMPLOYEE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DEPENDENT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Their initial conceptual design is shown on the following slide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initial attributes shown are derived from the requirements description</a:t>
            </a:r>
          </a:p>
        </p:txBody>
      </p:sp>
    </p:spTree>
    <p:extLst>
      <p:ext uri="{BB962C8B-B14F-4D97-AF65-F5344CB8AC3E}">
        <p14:creationId xmlns:p14="http://schemas.microsoft.com/office/powerpoint/2010/main" val="3628606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6" name="Picture 5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7" r="31727" b="21293"/>
          <a:stretch/>
        </p:blipFill>
        <p:spPr bwMode="auto">
          <a:xfrm>
            <a:off x="453970" y="1524000"/>
            <a:ext cx="8176023" cy="39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344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36868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37300" b="81659"/>
          <a:stretch/>
        </p:blipFill>
        <p:spPr bwMode="auto">
          <a:xfrm>
            <a:off x="4181580" y="2438400"/>
            <a:ext cx="4985511" cy="268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7360" r="32507" b="1"/>
          <a:stretch/>
        </p:blipFill>
        <p:spPr bwMode="auto">
          <a:xfrm>
            <a:off x="228600" y="4648200"/>
            <a:ext cx="5093855" cy="183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3984" r="49840" b="55641"/>
          <a:stretch/>
        </p:blipFill>
        <p:spPr bwMode="auto">
          <a:xfrm>
            <a:off x="0" y="543791"/>
            <a:ext cx="44958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083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Initial (Preliminary) Design of Entity Types</a:t>
            </a:r>
          </a:p>
        </p:txBody>
      </p:sp>
      <p:pic>
        <p:nvPicPr>
          <p:cNvPr id="36868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37300" b="81659"/>
          <a:stretch/>
        </p:blipFill>
        <p:spPr bwMode="auto">
          <a:xfrm>
            <a:off x="3130065" y="3597986"/>
            <a:ext cx="6013936" cy="20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7" r="31727" b="21293"/>
          <a:stretch/>
        </p:blipFill>
        <p:spPr bwMode="auto">
          <a:xfrm>
            <a:off x="3434445" y="708158"/>
            <a:ext cx="5709556" cy="279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7360" r="32507" b="1"/>
          <a:stretch/>
        </p:blipFill>
        <p:spPr bwMode="auto">
          <a:xfrm>
            <a:off x="11545" y="5556827"/>
            <a:ext cx="615639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03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3984" r="49840" b="55641"/>
          <a:stretch/>
        </p:blipFill>
        <p:spPr bwMode="auto">
          <a:xfrm>
            <a:off x="-11545" y="1371600"/>
            <a:ext cx="3733800" cy="20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97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Overview of Database Design Process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Two main activities:</a:t>
            </a:r>
          </a:p>
          <a:p>
            <a:pPr lvl="1" eaLnBrk="1" hangingPunct="1"/>
            <a:r>
              <a:rPr lang="en-US" altLang="en-US" dirty="0" smtClean="0"/>
              <a:t>Database design</a:t>
            </a:r>
          </a:p>
          <a:p>
            <a:pPr lvl="1" eaLnBrk="1" hangingPunct="1"/>
            <a:r>
              <a:rPr lang="en-US" altLang="en-US" dirty="0" smtClean="0"/>
              <a:t>Applications design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Focus in this chapter on </a:t>
            </a:r>
            <a:r>
              <a:rPr lang="en-US" altLang="en-US" u="sng" dirty="0" smtClean="0"/>
              <a:t>conceptual database design</a:t>
            </a:r>
          </a:p>
          <a:p>
            <a:pPr lvl="1" eaLnBrk="1" hangingPunct="1"/>
            <a:r>
              <a:rPr lang="en-US" altLang="en-US" dirty="0" smtClean="0"/>
              <a:t>To design the conceptual schema for a database application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Applications design focuses on the programs and interfaces that access the database</a:t>
            </a:r>
          </a:p>
          <a:p>
            <a:pPr lvl="1" eaLnBrk="1" hangingPunct="1"/>
            <a:r>
              <a:rPr lang="en-US" altLang="en-US" dirty="0" smtClean="0"/>
              <a:t>Generally considered part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3003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6164" y="13855"/>
            <a:ext cx="9160164" cy="67194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Refining the initial design by introducing </a:t>
            </a:r>
            <a:r>
              <a:rPr lang="en-US" altLang="en-US" sz="2800" b="1" dirty="0" smtClean="0"/>
              <a:t>relationships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18" y="7620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initial design is typically not complete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Some aspects in the requirements will be represented as </a:t>
            </a:r>
            <a:r>
              <a:rPr lang="en-US" altLang="en-US" sz="2400" b="1" dirty="0" smtClean="0"/>
              <a:t>relationships</a:t>
            </a: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ER model has three main concepts: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Entities</a:t>
            </a:r>
            <a:r>
              <a:rPr lang="en-US" altLang="en-US" sz="2400" dirty="0" smtClean="0"/>
              <a:t> (and their entity types and entity sets)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Attributes</a:t>
            </a:r>
            <a:r>
              <a:rPr lang="en-US" altLang="en-US" sz="2400" dirty="0" smtClean="0"/>
              <a:t> (simple, composite, multivalued)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Relationships</a:t>
            </a:r>
            <a:r>
              <a:rPr lang="en-US" altLang="en-US" sz="2400" dirty="0" smtClean="0"/>
              <a:t> (and their relationship types and relationship sets)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We introduce relationship concepts next</a:t>
            </a:r>
          </a:p>
        </p:txBody>
      </p:sp>
    </p:spTree>
    <p:extLst>
      <p:ext uri="{BB962C8B-B14F-4D97-AF65-F5344CB8AC3E}">
        <p14:creationId xmlns:p14="http://schemas.microsoft.com/office/powerpoint/2010/main" val="3660335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15"/>
          <p:cNvSpPr>
            <a:spLocks noGrp="1" noChangeArrowheads="1"/>
          </p:cNvSpPr>
          <p:nvPr>
            <p:ph type="title"/>
          </p:nvPr>
        </p:nvSpPr>
        <p:spPr>
          <a:xfrm>
            <a:off x="4618" y="41131"/>
            <a:ext cx="9139382" cy="94946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Relationship instances of the WORKS_FOR N:1 relationship between EMPLOYEE and DEPARTMENT</a:t>
            </a:r>
          </a:p>
        </p:txBody>
      </p:sp>
      <p:pic>
        <p:nvPicPr>
          <p:cNvPr id="40964" name="Picture 31" descr="fig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8"/>
          <a:stretch/>
        </p:blipFill>
        <p:spPr bwMode="auto">
          <a:xfrm>
            <a:off x="381000" y="1132131"/>
            <a:ext cx="8153400" cy="572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911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Relationships and Relationship Types (1)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990600"/>
            <a:ext cx="9042400" cy="58673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</a:t>
            </a:r>
            <a:r>
              <a:rPr lang="en-US" altLang="en-US" b="1" dirty="0" smtClean="0"/>
              <a:t>relationship</a:t>
            </a:r>
            <a:r>
              <a:rPr lang="en-US" altLang="en-US" dirty="0" smtClean="0"/>
              <a:t> relates two or more distinct entities with a specific meaning.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smtClean="0"/>
              <a:t>For example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EMPLOYEE John Smith </a:t>
            </a:r>
            <a:r>
              <a:rPr lang="en-US" altLang="en-US" i="1" dirty="0" smtClean="0"/>
              <a:t>works on</a:t>
            </a:r>
            <a:r>
              <a:rPr lang="en-US" altLang="en-US" dirty="0" smtClean="0"/>
              <a:t> the </a:t>
            </a:r>
            <a:r>
              <a:rPr lang="en-US" altLang="en-US" dirty="0" err="1" smtClean="0"/>
              <a:t>ProductX</a:t>
            </a:r>
            <a:r>
              <a:rPr lang="en-US" altLang="en-US" dirty="0" smtClean="0"/>
              <a:t> PROJECT, or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EMPLOYEE Franklin Wong </a:t>
            </a:r>
            <a:r>
              <a:rPr lang="en-US" altLang="en-US" i="1" dirty="0" smtClean="0"/>
              <a:t>manages</a:t>
            </a:r>
            <a:r>
              <a:rPr lang="en-US" altLang="en-US" dirty="0" smtClean="0"/>
              <a:t> the Research DEPARTMENT.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8353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04875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Relationship instances of the M:N  WORKS_ON relationship between EMPLOYEE and PROJECT</a:t>
            </a:r>
          </a:p>
        </p:txBody>
      </p:sp>
      <p:sp>
        <p:nvSpPr>
          <p:cNvPr id="43012" name="Text Box 21"/>
          <p:cNvSpPr txBox="1">
            <a:spLocks noChangeArrowheads="1"/>
          </p:cNvSpPr>
          <p:nvPr/>
        </p:nvSpPr>
        <p:spPr bwMode="auto">
          <a:xfrm>
            <a:off x="685800" y="1822450"/>
            <a:ext cx="809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3013" name="Picture 38" descr="fig03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73"/>
          <a:stretch/>
        </p:blipFill>
        <p:spPr bwMode="auto">
          <a:xfrm>
            <a:off x="274782" y="990600"/>
            <a:ext cx="8488218" cy="57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954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4452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Relationships and Relationship Types (1)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838200"/>
            <a:ext cx="9042400" cy="6019799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Relationships of the same type are grouped or typed into a </a:t>
            </a:r>
            <a:r>
              <a:rPr lang="en-US" altLang="en-US" sz="2400" b="1" dirty="0" smtClean="0"/>
              <a:t>relationship type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the WORKS_ON relationship type in which EMPLOYEEs and PROJECTs participate, or the MANAGES relationship type in which EMPLOYEEs and DEPARTMENTs participate.</a:t>
            </a:r>
          </a:p>
          <a:p>
            <a:pPr eaLnBrk="1" hangingPunct="1"/>
            <a:r>
              <a:rPr lang="en-US" altLang="en-US" sz="2400" dirty="0" smtClean="0"/>
              <a:t>The degree of a relationship type is the number of participating entity types.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Both MANAGES and WORKS_ON are </a:t>
            </a:r>
            <a:r>
              <a:rPr lang="en-US" altLang="en-US" sz="2400" i="1" dirty="0" smtClean="0"/>
              <a:t>binary</a:t>
            </a:r>
            <a:r>
              <a:rPr lang="en-US" altLang="en-US" sz="2400" dirty="0" smtClean="0"/>
              <a:t>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4174842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Relationship type vs. relationship set (1)</a:t>
            </a:r>
          </a:p>
        </p:txBody>
      </p:sp>
      <p:sp>
        <p:nvSpPr>
          <p:cNvPr id="45060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Relationship Type: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Is the schema description of a relationship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Identifies the relationship name and the participating entity types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Also identifies certain relationship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Relationship Set: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current set of relationship instances represented in the database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current </a:t>
            </a:r>
            <a:r>
              <a:rPr lang="en-US" altLang="en-US" sz="2400" i="1" dirty="0" smtClean="0"/>
              <a:t>state</a:t>
            </a:r>
            <a:r>
              <a:rPr lang="en-US" altLang="en-US" sz="2400" dirty="0" smtClean="0"/>
              <a:t> of a relationship type</a:t>
            </a:r>
          </a:p>
        </p:txBody>
      </p:sp>
    </p:spTree>
    <p:extLst>
      <p:ext uri="{BB962C8B-B14F-4D97-AF65-F5344CB8AC3E}">
        <p14:creationId xmlns:p14="http://schemas.microsoft.com/office/powerpoint/2010/main" val="1241956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Relationship type vs. relationship set (2)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89662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Previous figures displayed the relationship sets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instance in the set relates individual participating entities – one from each participating entity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diagrams, we represent the </a:t>
            </a:r>
            <a:r>
              <a:rPr lang="en-US" altLang="en-US" sz="2400" i="1" dirty="0" smtClean="0"/>
              <a:t>relationship type </a:t>
            </a:r>
            <a:r>
              <a:rPr lang="en-US" altLang="en-US" sz="2400" dirty="0" smtClean="0"/>
              <a:t>as follows: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Diamond-shaped box is used to display a relationship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Connected to the participating entity types via straight lines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Note that the relationship type is not shown with an arrow. The name should be typically be readable from left to right and top to bottom.</a:t>
            </a:r>
          </a:p>
        </p:txBody>
      </p:sp>
    </p:spTree>
    <p:extLst>
      <p:ext uri="{BB962C8B-B14F-4D97-AF65-F5344CB8AC3E}">
        <p14:creationId xmlns:p14="http://schemas.microsoft.com/office/powerpoint/2010/main" val="3820490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45893"/>
            <a:ext cx="9144000" cy="94470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Refining the COMPANY database schema by introducing relationships</a:t>
            </a:r>
          </a:p>
        </p:txBody>
      </p:sp>
      <p:sp>
        <p:nvSpPr>
          <p:cNvPr id="47108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9236" y="990600"/>
            <a:ext cx="9058564" cy="5867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By examining the requirements, six relationship types are identified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All are </a:t>
            </a:r>
            <a:r>
              <a:rPr lang="en-US" altLang="en-US" sz="2400" i="1" dirty="0" smtClean="0"/>
              <a:t>binary</a:t>
            </a:r>
            <a:r>
              <a:rPr lang="en-US" altLang="en-US" sz="2400" dirty="0" smtClean="0"/>
              <a:t> relationships( degree 2)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Listed below with their participating entity types: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WORKS_FOR (between EMPLOYEE, DEPARTMENT)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(also between EMPLOYEE, DEPARTMENT)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CONTROLS (between DEPARTMENT, PROJECT)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WORKS_ON (between EMPLOYEE, PROJECT)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SUPERVISION (between EMPLOYEE (as subordinate), EMPLOYEE (as supervisor))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DEPENDENTS_OF (between EMPLOYEE, DEPENDENT)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08803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051753" y="3037898"/>
            <a:ext cx="6871857" cy="76835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ER DIAGRAM – Relationship Types are:</a:t>
            </a:r>
            <a:br>
              <a:rPr lang="en-US" altLang="en-US" sz="2800" dirty="0" smtClean="0"/>
            </a:br>
            <a:r>
              <a:rPr lang="en-US" altLang="en-US" sz="1200" b="1" dirty="0" smtClean="0"/>
              <a:t>WORKS_FOR, MANAGES, WORKS_ON, CONTROLS, SUPERVISION, DEPENDENTS_OF</a:t>
            </a:r>
          </a:p>
        </p:txBody>
      </p:sp>
      <p:pic>
        <p:nvPicPr>
          <p:cNvPr id="48132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4"/>
          <a:stretch/>
        </p:blipFill>
        <p:spPr bwMode="auto">
          <a:xfrm>
            <a:off x="1143000" y="53108"/>
            <a:ext cx="7848600" cy="684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4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3379"/>
            <a:ext cx="9143999" cy="55678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Discussion on Relationship Types</a:t>
            </a:r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0678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the refined design, some attributes from the initial entity types are refined into relationships: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Manager of DEPARTMENT -&gt; MANAGES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err="1" smtClean="0"/>
              <a:t>Works_on</a:t>
            </a:r>
            <a:r>
              <a:rPr lang="en-US" altLang="en-US" sz="2200" dirty="0" smtClean="0"/>
              <a:t> of EMPLOYEE -&gt; WORKS_ON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Department of EMPLOYEE -&gt; WORKS_FOR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err="1" smtClean="0"/>
              <a:t>etc</a:t>
            </a:r>
            <a:endParaRPr lang="en-US" altLang="en-US" sz="22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more than one relationship type can exist between the same participating entity types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and WORKS_FOR are distinct relationship types between EMPLOYEE and 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Different meanings and different relationship instances.</a:t>
            </a:r>
          </a:p>
        </p:txBody>
      </p:sp>
    </p:spTree>
    <p:extLst>
      <p:ext uri="{BB962C8B-B14F-4D97-AF65-F5344CB8AC3E}">
        <p14:creationId xmlns:p14="http://schemas.microsoft.com/office/powerpoint/2010/main" val="1739418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122626" y="3124201"/>
            <a:ext cx="6858000" cy="609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Overview of Database Design Process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47800" y="-39256"/>
            <a:ext cx="7605222" cy="6897257"/>
            <a:chOff x="1447800" y="-39256"/>
            <a:chExt cx="7605222" cy="6897257"/>
          </a:xfrm>
        </p:grpSpPr>
        <p:pic>
          <p:nvPicPr>
            <p:cNvPr id="12292" name="Picture 4" descr="fig03_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18" r="13978"/>
            <a:stretch/>
          </p:blipFill>
          <p:spPr bwMode="auto">
            <a:xfrm>
              <a:off x="1818640" y="390856"/>
              <a:ext cx="7234382" cy="6467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1447800" y="-39256"/>
              <a:ext cx="1524000" cy="1145309"/>
              <a:chOff x="838200" y="152400"/>
              <a:chExt cx="1524000" cy="1145309"/>
            </a:xfrm>
          </p:grpSpPr>
          <p:pic>
            <p:nvPicPr>
              <p:cNvPr id="5" name="Picture 4" descr="fig03_0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86" r="20908" b="83169"/>
              <a:stretch/>
            </p:blipFill>
            <p:spPr bwMode="auto">
              <a:xfrm>
                <a:off x="838200" y="152400"/>
                <a:ext cx="1524000" cy="1145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Oval 1"/>
              <p:cNvSpPr/>
              <p:nvPr/>
            </p:nvSpPr>
            <p:spPr bwMode="auto">
              <a:xfrm>
                <a:off x="1447800" y="1230745"/>
                <a:ext cx="228600" cy="6696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" name="Elbow Connector 5"/>
            <p:cNvCxnSpPr>
              <a:stCxn id="5" idx="3"/>
              <a:endCxn id="9" idx="4"/>
            </p:cNvCxnSpPr>
            <p:nvPr/>
          </p:nvCxnSpPr>
          <p:spPr bwMode="auto">
            <a:xfrm flipV="1">
              <a:off x="2971800" y="374498"/>
              <a:ext cx="4582160" cy="158901"/>
            </a:xfrm>
            <a:prstGeom prst="bentConnector4">
              <a:avLst>
                <a:gd name="adj1" fmla="val 11697"/>
                <a:gd name="adj2" fmla="val 267673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 bwMode="auto">
            <a:xfrm flipV="1">
              <a:off x="7477760" y="374498"/>
              <a:ext cx="152400" cy="97638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6168505" y="210128"/>
            <a:ext cx="2743200" cy="1219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82360" y="1752600"/>
            <a:ext cx="2743200" cy="838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51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3379"/>
            <a:ext cx="9143999" cy="55678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Discussion on Relationship Types</a:t>
            </a:r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944" y="519546"/>
            <a:ext cx="9067800" cy="2895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more than one relationship type can exist between the same participating entity types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MANAGES and WORKS_FOR are distinct relationship types between EMPLOYEE and DEPARTMENT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Different meanings and different relationship instances.</a:t>
            </a:r>
          </a:p>
        </p:txBody>
      </p:sp>
      <p:pic>
        <p:nvPicPr>
          <p:cNvPr id="4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56381"/>
          <a:stretch/>
        </p:blipFill>
        <p:spPr bwMode="auto">
          <a:xfrm>
            <a:off x="0" y="3581400"/>
            <a:ext cx="903778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572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Constraints on Relationships</a:t>
            </a:r>
          </a:p>
        </p:txBody>
      </p:sp>
      <p:sp>
        <p:nvSpPr>
          <p:cNvPr id="52228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0" y="570344"/>
            <a:ext cx="9042400" cy="621145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Constraints on Relationship Types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(Also known as ratio constraints)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Cardinality Ratio (specifies </a:t>
            </a:r>
            <a:r>
              <a:rPr lang="en-US" altLang="en-US" sz="2200" i="1" dirty="0" smtClean="0"/>
              <a:t>maximum</a:t>
            </a:r>
            <a:r>
              <a:rPr lang="en-US" altLang="en-US" sz="2200" dirty="0" smtClean="0"/>
              <a:t> participation)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One-to-one (1:1)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One-to-many (1:N) or Many-to-one (N:1)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Many-to-many (M:N)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Existence Dependency Constraint (specifies </a:t>
            </a:r>
            <a:r>
              <a:rPr lang="en-US" altLang="en-US" sz="2200" i="1" dirty="0" smtClean="0"/>
              <a:t>minimum</a:t>
            </a:r>
            <a:r>
              <a:rPr lang="en-US" altLang="en-US" sz="2200" dirty="0" smtClean="0"/>
              <a:t> participation) (also called participation constraint)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zero (optional participation, not existence-dependent)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one or more (mandatory participation, existence-dependent)</a:t>
            </a:r>
          </a:p>
        </p:txBody>
      </p:sp>
    </p:spTree>
    <p:extLst>
      <p:ext uri="{BB962C8B-B14F-4D97-AF65-F5344CB8AC3E}">
        <p14:creationId xmlns:p14="http://schemas.microsoft.com/office/powerpoint/2010/main" val="3652919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3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334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Many-to-one (N:1) Relationship</a:t>
            </a:r>
          </a:p>
        </p:txBody>
      </p:sp>
      <p:pic>
        <p:nvPicPr>
          <p:cNvPr id="54276" name="Picture 1054" descr="fig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1"/>
          <a:stretch/>
        </p:blipFill>
        <p:spPr bwMode="auto">
          <a:xfrm>
            <a:off x="457200" y="644305"/>
            <a:ext cx="7848600" cy="606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419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4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4000" dirty="0" smtClean="0"/>
              <a:t>Many-to-many (M:N) Relationship</a:t>
            </a:r>
          </a:p>
        </p:txBody>
      </p:sp>
      <p:pic>
        <p:nvPicPr>
          <p:cNvPr id="56324" name="Picture 1062" descr="fig03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7"/>
          <a:stretch/>
        </p:blipFill>
        <p:spPr bwMode="auto">
          <a:xfrm>
            <a:off x="609600" y="838200"/>
            <a:ext cx="8229600" cy="584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908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Recursive Relationship Type</a:t>
            </a:r>
          </a:p>
        </p:txBody>
      </p:sp>
      <p:sp>
        <p:nvSpPr>
          <p:cNvPr id="58372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0800" y="662998"/>
            <a:ext cx="9042400" cy="619500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A relationship type between the same participating entity type in </a:t>
            </a:r>
            <a:r>
              <a:rPr lang="en-US" altLang="en-US" sz="2400" b="1" dirty="0" smtClean="0"/>
              <a:t>distinct roles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Also called a</a:t>
            </a:r>
            <a:r>
              <a:rPr lang="en-US" altLang="en-US" sz="2400" b="1" dirty="0" smtClean="0"/>
              <a:t> self-referencing </a:t>
            </a:r>
            <a:r>
              <a:rPr lang="en-US" altLang="en-US" sz="2400" dirty="0" smtClean="0"/>
              <a:t>relationship type.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the SUPERVISION relationship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EMPLOYEE participates twice in two distinct roles: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supervisor (or boss) role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supervisee (or subordinate) role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relationship instance relates two distinct EMPLOYEE entities: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One employee in </a:t>
            </a:r>
            <a:r>
              <a:rPr lang="en-US" altLang="en-US" sz="2200" i="1" dirty="0" smtClean="0"/>
              <a:t>supervisor</a:t>
            </a:r>
            <a:r>
              <a:rPr lang="en-US" altLang="en-US" sz="2200" dirty="0" smtClean="0"/>
              <a:t> role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One employee in </a:t>
            </a:r>
            <a:r>
              <a:rPr lang="en-US" altLang="en-US" sz="2200" i="1" dirty="0" smtClean="0"/>
              <a:t>supervisee</a:t>
            </a:r>
            <a:r>
              <a:rPr lang="en-US" altLang="en-US" sz="2200" dirty="0" smtClean="0"/>
              <a:t> role</a:t>
            </a:r>
          </a:p>
        </p:txBody>
      </p:sp>
    </p:spTree>
    <p:extLst>
      <p:ext uri="{BB962C8B-B14F-4D97-AF65-F5344CB8AC3E}">
        <p14:creationId xmlns:p14="http://schemas.microsoft.com/office/powerpoint/2010/main" val="942286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028"/>
          <p:cNvSpPr>
            <a:spLocks noGrp="1" noChangeArrowheads="1"/>
          </p:cNvSpPr>
          <p:nvPr>
            <p:ph type="title"/>
          </p:nvPr>
        </p:nvSpPr>
        <p:spPr>
          <a:xfrm>
            <a:off x="0" y="-9236"/>
            <a:ext cx="9144000" cy="695036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Displaying a recursive relationship</a:t>
            </a:r>
          </a:p>
        </p:txBody>
      </p:sp>
      <p:sp>
        <p:nvSpPr>
          <p:cNvPr id="6042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46180" y="990600"/>
            <a:ext cx="9042400" cy="580967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a recursive relationship type.</a:t>
            </a:r>
          </a:p>
          <a:p>
            <a:pPr lvl="1" eaLnBrk="1" hangingPunct="1"/>
            <a:r>
              <a:rPr lang="en-US" altLang="en-US" sz="2400" dirty="0" smtClean="0"/>
              <a:t>Both participations are same entity type in different roles.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SUPERVISION relationships between EMPLOYEE (in role of supervisor or boss) and (another) EMPLOYEE (in role of subordinate or worker).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following figure, first role participation labeled with 1 and second role participation labeled with 2.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ER diagram, </a:t>
            </a:r>
            <a:r>
              <a:rPr lang="en-US" altLang="en-US" sz="2400" b="1" dirty="0" smtClean="0"/>
              <a:t>need to display role names </a:t>
            </a:r>
            <a:r>
              <a:rPr lang="en-US" altLang="en-US" sz="2400" dirty="0" smtClean="0"/>
              <a:t>to distinguish participations.</a:t>
            </a:r>
          </a:p>
        </p:txBody>
      </p:sp>
    </p:spTree>
    <p:extLst>
      <p:ext uri="{BB962C8B-B14F-4D97-AF65-F5344CB8AC3E}">
        <p14:creationId xmlns:p14="http://schemas.microsoft.com/office/powerpoint/2010/main" val="1788066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1037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3999" cy="609599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 Recursive Relationship Supervision</a:t>
            </a:r>
          </a:p>
        </p:txBody>
      </p:sp>
      <p:pic>
        <p:nvPicPr>
          <p:cNvPr id="62468" name="Picture 1074" descr="fig03_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85"/>
          <a:stretch/>
        </p:blipFill>
        <p:spPr bwMode="auto">
          <a:xfrm>
            <a:off x="1676400" y="685801"/>
            <a:ext cx="746760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37"/>
          <p:cNvSpPr txBox="1">
            <a:spLocks noChangeArrowheads="1"/>
          </p:cNvSpPr>
          <p:nvPr/>
        </p:nvSpPr>
        <p:spPr bwMode="auto">
          <a:xfrm>
            <a:off x="-6928" y="5770418"/>
            <a:ext cx="2837873" cy="1066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kern="0" dirty="0" smtClean="0">
                <a:solidFill>
                  <a:schemeClr val="tx1"/>
                </a:solidFill>
              </a:rPr>
              <a:t>Employee in</a:t>
            </a:r>
            <a:br>
              <a:rPr lang="en-US" altLang="en-US" sz="2400" kern="0" dirty="0" smtClean="0">
                <a:solidFill>
                  <a:schemeClr val="tx1"/>
                </a:solidFill>
              </a:rPr>
            </a:br>
            <a:r>
              <a:rPr lang="en-US" altLang="en-US" sz="2400" kern="0" dirty="0">
                <a:solidFill>
                  <a:schemeClr val="tx1"/>
                </a:solidFill>
              </a:rPr>
              <a:t>(1)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 supervisor role</a:t>
            </a:r>
          </a:p>
          <a:p>
            <a:pPr eaLnBrk="1" hangingPunct="1"/>
            <a:r>
              <a:rPr lang="en-US" altLang="en-US" sz="2400" kern="0" dirty="0" smtClean="0">
                <a:solidFill>
                  <a:schemeClr val="tx1"/>
                </a:solidFill>
              </a:rPr>
              <a:t>(2) subordinate role</a:t>
            </a:r>
          </a:p>
        </p:txBody>
      </p:sp>
    </p:spTree>
    <p:extLst>
      <p:ext uri="{BB962C8B-B14F-4D97-AF65-F5344CB8AC3E}">
        <p14:creationId xmlns:p14="http://schemas.microsoft.com/office/powerpoint/2010/main" val="365410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3009900" y="3009900"/>
            <a:ext cx="6858000" cy="838200"/>
          </a:xfrm>
          <a:solidFill>
            <a:srgbClr val="0070C0"/>
          </a:solidFill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b="1" dirty="0" smtClean="0"/>
              <a:t>Recursive Relationship Type is: SUPERVISION</a:t>
            </a:r>
            <a:br>
              <a:rPr lang="en-US" altLang="en-US" sz="2300" b="1" dirty="0" smtClean="0"/>
            </a:br>
            <a:r>
              <a:rPr lang="en-US" altLang="en-US" sz="2400" b="1" dirty="0" smtClean="0"/>
              <a:t>(participation role names are shown)</a:t>
            </a:r>
          </a:p>
        </p:txBody>
      </p:sp>
      <p:pic>
        <p:nvPicPr>
          <p:cNvPr id="64516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2"/>
          <a:stretch/>
        </p:blipFill>
        <p:spPr bwMode="auto">
          <a:xfrm>
            <a:off x="1143000" y="76200"/>
            <a:ext cx="78638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1600200" y="3657600"/>
            <a:ext cx="2590800" cy="1371600"/>
          </a:xfrm>
          <a:prstGeom prst="ellipse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2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Weak Entity Types</a:t>
            </a:r>
          </a:p>
        </p:txBody>
      </p:sp>
      <p:sp>
        <p:nvSpPr>
          <p:cNvPr id="6656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545" y="609602"/>
            <a:ext cx="9042400" cy="6248398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An entity that </a:t>
            </a:r>
            <a:r>
              <a:rPr lang="en-US" altLang="en-US" sz="2000" b="1" dirty="0" smtClean="0"/>
              <a:t>does not have a key attribute </a:t>
            </a:r>
            <a:r>
              <a:rPr lang="en-US" altLang="en-US" sz="2000" dirty="0" smtClean="0"/>
              <a:t>and that is </a:t>
            </a:r>
            <a:r>
              <a:rPr lang="en-US" altLang="en-US" sz="2000" b="1" dirty="0" smtClean="0"/>
              <a:t>identification-dependent on another entity type</a:t>
            </a:r>
            <a:r>
              <a:rPr lang="en-US" altLang="en-US" sz="2000" dirty="0" smtClean="0"/>
              <a:t>.</a:t>
            </a:r>
          </a:p>
          <a:p>
            <a:pPr eaLnBrk="1" hangingPunct="1"/>
            <a:r>
              <a:rPr lang="en-US" altLang="en-US" sz="2000" dirty="0" smtClean="0"/>
              <a:t>A weak entity must participate in an identifying relationship type with an owner or identifying entity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 smtClean="0"/>
              <a:t>Entities are identified by the combination of: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A partial key of the weak entity type</a:t>
            </a:r>
          </a:p>
          <a:p>
            <a:pPr lvl="1" eaLnBrk="1" hangingPunct="1"/>
            <a:r>
              <a:rPr lang="en-US" altLang="en-US" sz="2000" dirty="0" smtClean="0"/>
              <a:t>The particular entity they are related to in the identifying relationship  type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 b="1" dirty="0" smtClean="0"/>
              <a:t>Example: </a:t>
            </a:r>
          </a:p>
          <a:p>
            <a:pPr lvl="1" eaLnBrk="1" hangingPunct="1"/>
            <a:r>
              <a:rPr lang="en-US" altLang="en-US" sz="2000" dirty="0" smtClean="0"/>
              <a:t>A DEPENDENT entity is identified by the dependent’s first name, </a:t>
            </a:r>
            <a:r>
              <a:rPr lang="en-US" altLang="en-US" sz="2000" i="1" dirty="0" smtClean="0"/>
              <a:t>and</a:t>
            </a:r>
            <a:r>
              <a:rPr lang="en-US" altLang="en-US" sz="2000" dirty="0" smtClean="0"/>
              <a:t> the specific EMPLOYEE with whom the dependent is related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Name of DEPENDENT is the </a:t>
            </a:r>
            <a:r>
              <a:rPr lang="en-US" altLang="en-US" sz="2000" i="1" dirty="0" smtClean="0"/>
              <a:t>partial key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DEPENDENT is a </a:t>
            </a:r>
            <a:r>
              <a:rPr lang="en-US" altLang="en-US" sz="2000" i="1" dirty="0" smtClean="0"/>
              <a:t>weak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EMPLOYEE is its identifying entity type via the identifying relationship type DEPENDENT_OF</a:t>
            </a:r>
          </a:p>
        </p:txBody>
      </p:sp>
    </p:spTree>
    <p:extLst>
      <p:ext uri="{BB962C8B-B14F-4D97-AF65-F5344CB8AC3E}">
        <p14:creationId xmlns:p14="http://schemas.microsoft.com/office/powerpoint/2010/main" val="214327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533399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Weak Entity Types</a:t>
            </a:r>
          </a:p>
        </p:txBody>
      </p:sp>
      <p:sp>
        <p:nvSpPr>
          <p:cNvPr id="6656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545" y="609602"/>
            <a:ext cx="4255655" cy="617219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b="1" dirty="0" smtClean="0"/>
              <a:t>Example: </a:t>
            </a:r>
          </a:p>
          <a:p>
            <a:pPr lvl="1" eaLnBrk="1" hangingPunct="1"/>
            <a:r>
              <a:rPr lang="en-US" altLang="en-US" sz="2000" dirty="0" smtClean="0"/>
              <a:t>A DEPENDENT entity is identified by the dependent’s first name, </a:t>
            </a:r>
            <a:r>
              <a:rPr lang="en-US" altLang="en-US" sz="2000" i="1" dirty="0" smtClean="0"/>
              <a:t>and</a:t>
            </a:r>
            <a:r>
              <a:rPr lang="en-US" altLang="en-US" sz="2000" dirty="0" smtClean="0"/>
              <a:t> the specific EMPLOYEE with whom the dependent is related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Name of DEPENDENT is the </a:t>
            </a:r>
            <a:r>
              <a:rPr lang="en-US" altLang="en-US" sz="2000" i="1" dirty="0" smtClean="0"/>
              <a:t>partial key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DEPENDENT is a </a:t>
            </a:r>
            <a:r>
              <a:rPr lang="en-US" altLang="en-US" sz="2000" i="1" dirty="0" smtClean="0"/>
              <a:t>weak entity type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000" dirty="0" smtClean="0"/>
              <a:t>EMPLOYEE is its identifying entity type via the identifying relationship type DEPENDENT_OF</a:t>
            </a:r>
          </a:p>
        </p:txBody>
      </p:sp>
      <p:pic>
        <p:nvPicPr>
          <p:cNvPr id="5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25000" b="9494"/>
          <a:stretch/>
        </p:blipFill>
        <p:spPr bwMode="auto">
          <a:xfrm>
            <a:off x="4267200" y="-20807"/>
            <a:ext cx="4876800" cy="687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401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dirty="0"/>
              <a:t>Software Project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7" t="7037" r="10000" b="6297"/>
          <a:stretch/>
        </p:blipFill>
        <p:spPr>
          <a:xfrm>
            <a:off x="-24049" y="733695"/>
            <a:ext cx="91231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13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44000" cy="69041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Attributes of Relationship types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3855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 relationship type can have attributes: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example, </a:t>
            </a:r>
            <a:r>
              <a:rPr lang="en-US" altLang="en-US" sz="2400" dirty="0" err="1" smtClean="0"/>
              <a:t>HoursPerWeek</a:t>
            </a:r>
            <a:r>
              <a:rPr lang="en-US" altLang="en-US" sz="2400" dirty="0" smtClean="0"/>
              <a:t> of WORKS_ON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Its value for each relationship instance describes the number of hours per week that an EMPLOYEE works on a PROJECT.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A value of </a:t>
            </a:r>
            <a:r>
              <a:rPr lang="en-US" altLang="en-US" dirty="0" err="1" smtClean="0"/>
              <a:t>HoursPerWeek</a:t>
            </a:r>
            <a:r>
              <a:rPr lang="en-US" altLang="en-US" dirty="0" smtClean="0"/>
              <a:t> depends on a particular (employee, project) combination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Most relationship attributes are used with M:N relationships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In 1:N relationships, they can be transferred to the entity type on the N-side of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930861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895600" y="2895600"/>
            <a:ext cx="6858000" cy="10668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Attribute of a Relationship Type: </a:t>
            </a:r>
            <a:br>
              <a:rPr lang="en-US" altLang="en-US" sz="2800" dirty="0" smtClean="0"/>
            </a:br>
            <a:r>
              <a:rPr lang="en-US" altLang="en-US" sz="2800" dirty="0" smtClean="0"/>
              <a:t>Hours of WORKS_ON</a:t>
            </a:r>
          </a:p>
        </p:txBody>
      </p:sp>
      <p:pic>
        <p:nvPicPr>
          <p:cNvPr id="70660" name="Picture 4" descr="fig03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0"/>
          <a:stretch/>
        </p:blipFill>
        <p:spPr bwMode="auto">
          <a:xfrm>
            <a:off x="1185438" y="0"/>
            <a:ext cx="78708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0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Notation for Constraints on Relationships</a:t>
            </a: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400" y="838200"/>
            <a:ext cx="9042400" cy="5943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Cardinality ratio (of a binary relationship): 1:1, 1:N, N:1, or M:N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Shown by placing appropriate numbers on the relationship edges.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Participation constraint (on each participating entity type): total (called existence dependency) or partial.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Total shown by double line, partial by single line.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NOTE: These are easy to specify for Binary Relationship Types.</a:t>
            </a:r>
          </a:p>
        </p:txBody>
      </p:sp>
    </p:spTree>
    <p:extLst>
      <p:ext uri="{BB962C8B-B14F-4D97-AF65-F5344CB8AC3E}">
        <p14:creationId xmlns:p14="http://schemas.microsoft.com/office/powerpoint/2010/main" val="273059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Alternative (min, max) notation for relationship structural constraints:</a:t>
            </a: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974438"/>
            <a:ext cx="9067800" cy="584661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Specified on each participation of an entity type E in a relationship type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Specifies that each entity e in E participates in at least </a:t>
            </a:r>
            <a:r>
              <a:rPr lang="en-US" altLang="en-US" sz="2200" i="1" dirty="0" smtClean="0"/>
              <a:t>min</a:t>
            </a:r>
            <a:r>
              <a:rPr lang="en-US" altLang="en-US" sz="2200" dirty="0" smtClean="0"/>
              <a:t> and at most </a:t>
            </a:r>
            <a:r>
              <a:rPr lang="en-US" altLang="en-US" sz="2200" i="1" dirty="0" smtClean="0"/>
              <a:t>max</a:t>
            </a:r>
            <a:r>
              <a:rPr lang="en-US" altLang="en-US" sz="2200" dirty="0" smtClean="0"/>
              <a:t> relationship instances in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Default (no constraint): min</a:t>
            </a:r>
            <a:r>
              <a:rPr lang="en-US" altLang="en-US" sz="2200" dirty="0" smtClean="0">
                <a:sym typeface="Symbol" panose="05050102010706020507" pitchFamily="18" charset="2"/>
              </a:rPr>
              <a:t>=0, max=n (signifying no limit)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Must have min  max, min0, max 1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Derived from the knowledge of mini-world constraints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(0,1) for participation of EMPLOYEE in MANAGES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(1,1) for participation of DEPARTMENT in MANAGES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An employee can work for exactly one department, but a department can have any number of employees.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(1,1) for participation of EMPLOYEE in WORKS_FOR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 smtClean="0">
                <a:sym typeface="Symbol" panose="05050102010706020507" pitchFamily="18" charset="2"/>
              </a:rPr>
              <a:t>Specify (0,n) for participation of DEPARTMENT in WORKS_FOR</a:t>
            </a:r>
          </a:p>
        </p:txBody>
      </p:sp>
    </p:spTree>
    <p:extLst>
      <p:ext uri="{BB962C8B-B14F-4D97-AF65-F5344CB8AC3E}">
        <p14:creationId xmlns:p14="http://schemas.microsoft.com/office/powerpoint/2010/main" val="3937141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4"/>
          <p:cNvSpPr>
            <a:spLocks noGrp="1" noChangeArrowheads="1"/>
          </p:cNvSpPr>
          <p:nvPr>
            <p:ph type="title"/>
          </p:nvPr>
        </p:nvSpPr>
        <p:spPr>
          <a:xfrm>
            <a:off x="13854" y="0"/>
            <a:ext cx="9130145" cy="53340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The (min, max) notation for relationship constraints</a:t>
            </a:r>
          </a:p>
        </p:txBody>
      </p:sp>
      <p:pic>
        <p:nvPicPr>
          <p:cNvPr id="76804" name="Picture 27" descr="Slide3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" y="685800"/>
            <a:ext cx="9086141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28" descr="Pink tissue paper"/>
          <p:cNvSpPr txBox="1">
            <a:spLocks noChangeArrowheads="1"/>
          </p:cNvSpPr>
          <p:nvPr/>
        </p:nvSpPr>
        <p:spPr bwMode="auto">
          <a:xfrm>
            <a:off x="152400" y="4179455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Read the min</a:t>
            </a:r>
            <a:r>
              <a:rPr lang="en-US" altLang="en-US" sz="2400" dirty="0" smtClean="0">
                <a:solidFill>
                  <a:schemeClr val="tx1"/>
                </a:solidFill>
              </a:rPr>
              <a:t>, max </a:t>
            </a:r>
            <a:r>
              <a:rPr lang="en-US" altLang="en-US" sz="2400" dirty="0">
                <a:solidFill>
                  <a:schemeClr val="tx1"/>
                </a:solidFill>
              </a:rPr>
              <a:t>numbers next to the entity type and looking </a:t>
            </a:r>
            <a:r>
              <a:rPr lang="en-US" altLang="en-US" sz="2400" b="1" dirty="0">
                <a:solidFill>
                  <a:schemeClr val="tx1"/>
                </a:solidFill>
              </a:rPr>
              <a:t>away from </a:t>
            </a:r>
            <a:r>
              <a:rPr lang="en-US" altLang="en-US" sz="2400" dirty="0">
                <a:solidFill>
                  <a:schemeClr val="tx1"/>
                </a:solidFill>
              </a:rPr>
              <a:t>the entity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57858" y="5583805"/>
            <a:ext cx="900994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 Narrow" panose="020B0606020202030204" pitchFamily="34" charset="0"/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marL="28575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Arial Narrow" panose="020B0606020202030204" pitchFamily="34" charset="0"/>
                <a:sym typeface="Symbol" panose="05050102010706020507" pitchFamily="18" charset="2"/>
              </a:rPr>
              <a:t>An </a:t>
            </a:r>
            <a:r>
              <a:rPr lang="en-US" altLang="en-US" dirty="0">
                <a:latin typeface="Arial Narrow" panose="020B0606020202030204" pitchFamily="34" charset="0"/>
                <a:sym typeface="Symbol" panose="05050102010706020507" pitchFamily="18" charset="2"/>
              </a:rPr>
              <a:t>employee can work for exactly one department, but a department can have any number of employees</a:t>
            </a:r>
            <a:r>
              <a:rPr lang="en-US" altLang="en-US" dirty="0" smtClean="0">
                <a:latin typeface="Arial Narrow" panose="020B0606020202030204" pitchFamily="34" charset="0"/>
                <a:sym typeface="Symbol" panose="05050102010706020507" pitchFamily="18" charset="2"/>
              </a:rPr>
              <a:t>.</a:t>
            </a:r>
            <a:endParaRPr lang="en-US" altLang="en-US" dirty="0">
              <a:latin typeface="Arial Narrow" panose="020B060602020203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5440681"/>
            <a:ext cx="9144000" cy="45719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50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2743200" y="2743200"/>
            <a:ext cx="6858001" cy="1371602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3200" b="1" dirty="0" smtClean="0"/>
              <a:t>COMPANY ER Schema Diagram using (min, max) notation</a:t>
            </a:r>
            <a:br>
              <a:rPr lang="en-US" altLang="en-US" sz="3200" b="1" dirty="0" smtClean="0"/>
            </a:br>
            <a:endParaRPr lang="en-US" altLang="en-US" sz="14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0"/>
            <a:ext cx="7239000" cy="6858000"/>
            <a:chOff x="1456383" y="260925"/>
            <a:chExt cx="7078017" cy="6597075"/>
          </a:xfrm>
        </p:grpSpPr>
        <p:pic>
          <p:nvPicPr>
            <p:cNvPr id="78852" name="Picture 4" descr="fig03_1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5"/>
            <a:stretch/>
          </p:blipFill>
          <p:spPr bwMode="auto">
            <a:xfrm>
              <a:off x="1456383" y="380998"/>
              <a:ext cx="7078017" cy="647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5791200" y="260925"/>
              <a:ext cx="2743200" cy="838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50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en-US" smtClean="0"/>
              <a:t>Alternative diagrammatic notation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80" y="1143000"/>
            <a:ext cx="9042400" cy="2667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ER diagrams is one popular example for displaying database schemas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Many other notations exist in the literature and in various database design and modeling tools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 smtClean="0"/>
          </a:p>
          <a:p>
            <a:pPr eaLnBrk="1" hangingPunct="1"/>
            <a:endParaRPr lang="en-US" altLang="en-US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6180" y="5486400"/>
            <a:ext cx="900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b="1" dirty="0">
                <a:solidFill>
                  <a:srgbClr val="00B050"/>
                </a:solidFill>
              </a:rPr>
              <a:t>UML class diagrams is representative of another way of displaying ER concepts that is used in several commercial design tools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-18475" y="5181600"/>
            <a:ext cx="9144000" cy="762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6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 t="4613" r="10346" b="46498"/>
          <a:stretch/>
        </p:blipFill>
        <p:spPr bwMode="auto">
          <a:xfrm>
            <a:off x="1219200" y="28466"/>
            <a:ext cx="7086600" cy="679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3200" kern="0" smtClean="0"/>
              <a:t>Exercise</a:t>
            </a:r>
            <a:endParaRPr lang="en-US" altLang="en-US" sz="3200" kern="0" dirty="0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4572000" y="1524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9906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0" y="2057400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3286234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572000" y="4248368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0" y="5056351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5967604"/>
            <a:ext cx="3886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12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3400" cy="6858000"/>
          </a:xfrm>
        </p:spPr>
        <p:txBody>
          <a:bodyPr vert="vert270"/>
          <a:lstStyle/>
          <a:p>
            <a:pPr algn="ctr" eaLnBrk="1" hangingPunct="1"/>
            <a:r>
              <a:rPr lang="en-US" altLang="en-US" sz="3200" dirty="0" smtClean="0"/>
              <a:t>Exercise</a:t>
            </a:r>
          </a:p>
        </p:txBody>
      </p:sp>
      <p:pic>
        <p:nvPicPr>
          <p:cNvPr id="4" name="Picture 4" descr="fig03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53333"/>
          <a:stretch/>
        </p:blipFill>
        <p:spPr bwMode="auto">
          <a:xfrm>
            <a:off x="609600" y="58099"/>
            <a:ext cx="8382000" cy="674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257800" y="57912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57800" y="42672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2895600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57800" y="468149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57800" y="1605675"/>
            <a:ext cx="3886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54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UML class diagrams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762000"/>
            <a:ext cx="8966200" cy="60198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Represent classes (similar to entity types) as large rounded boxes with three sections: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Top section includes entity type (class) name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Second section includes attributes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Third section includes class operations (operations are not in basic ER model)</a:t>
            </a:r>
          </a:p>
          <a:p>
            <a:pPr eaLnBrk="1" hangingPunct="1"/>
            <a:r>
              <a:rPr lang="en-US" altLang="en-US" sz="2400" dirty="0" smtClean="0"/>
              <a:t>Relationships (called associations) represented as lines connecting the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Other UML terminology also differs from ER terminology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i="1" dirty="0" smtClean="0"/>
              <a:t>Used in database design and object-oriented software design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UML has many other types of diagrams for software design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96605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20725"/>
          </a:xfrm>
        </p:spPr>
        <p:txBody>
          <a:bodyPr/>
          <a:lstStyle/>
          <a:p>
            <a:r>
              <a:rPr lang="en-US" altLang="en-US" dirty="0" smtClean="0"/>
              <a:t>Methodologies for Conceptual Design</a:t>
            </a:r>
          </a:p>
        </p:txBody>
      </p:sp>
      <p:sp>
        <p:nvSpPr>
          <p:cNvPr id="133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1600" y="914400"/>
            <a:ext cx="9042400" cy="586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Entity Relationship (</a:t>
            </a:r>
            <a:r>
              <a:rPr lang="en-US" altLang="en-US" b="1" dirty="0" smtClean="0"/>
              <a:t>ER</a:t>
            </a:r>
            <a:r>
              <a:rPr lang="en-US" altLang="en-US" dirty="0" smtClean="0"/>
              <a:t>) Diagrams 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Enhanced Entity Relationship (</a:t>
            </a:r>
            <a:r>
              <a:rPr lang="en-US" altLang="en-US" b="1" dirty="0" smtClean="0"/>
              <a:t>EER</a:t>
            </a:r>
            <a:r>
              <a:rPr lang="en-US" altLang="en-US" dirty="0" smtClean="0"/>
              <a:t>) Diagrams </a:t>
            </a:r>
          </a:p>
          <a:p>
            <a:pPr>
              <a:lnSpc>
                <a:spcPct val="150000"/>
              </a:lnSpc>
            </a:pP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Use of Design Tools in industry for designing and documenting large scale designs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The UML (Unified Modeling Language) </a:t>
            </a:r>
            <a:r>
              <a:rPr lang="en-US" altLang="en-US" b="1" dirty="0" smtClean="0"/>
              <a:t>Class Diagrams</a:t>
            </a:r>
            <a:r>
              <a:rPr lang="en-US" altLang="en-US" dirty="0" smtClean="0"/>
              <a:t> are popular in industry to document conceptual database designs</a:t>
            </a:r>
          </a:p>
        </p:txBody>
      </p:sp>
    </p:spTree>
    <p:extLst>
      <p:ext uri="{BB962C8B-B14F-4D97-AF65-F5344CB8AC3E}">
        <p14:creationId xmlns:p14="http://schemas.microsoft.com/office/powerpoint/2010/main" val="1259490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399"/>
            <a:ext cx="9144000" cy="5588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UML class diagram for COMPANY database schema</a:t>
            </a:r>
          </a:p>
        </p:txBody>
      </p:sp>
      <p:pic>
        <p:nvPicPr>
          <p:cNvPr id="83972" name="Picture 4" descr="fig03_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12444"/>
          <a:stretch/>
        </p:blipFill>
        <p:spPr bwMode="auto">
          <a:xfrm>
            <a:off x="57728" y="609600"/>
            <a:ext cx="9037617" cy="61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Rectangle 1"/>
          <p:cNvSpPr>
            <a:spLocks noChangeArrowheads="1"/>
          </p:cNvSpPr>
          <p:nvPr/>
        </p:nvSpPr>
        <p:spPr bwMode="auto">
          <a:xfrm>
            <a:off x="6553200" y="2133600"/>
            <a:ext cx="1828800" cy="1219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46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Relationships of Higher Degree</a:t>
            </a:r>
          </a:p>
        </p:txBody>
      </p:sp>
      <p:sp>
        <p:nvSpPr>
          <p:cNvPr id="860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018" y="685800"/>
            <a:ext cx="8966200" cy="6019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Relationship types of degree 2 are called binary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Relationship types of degree 3 are called ternary and of degree n are called n-</a:t>
            </a:r>
            <a:r>
              <a:rPr lang="en-US" altLang="en-US" dirty="0" err="1" smtClean="0"/>
              <a:t>ary</a:t>
            </a:r>
            <a:endParaRPr lang="en-US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In general, an n-</a:t>
            </a:r>
            <a:r>
              <a:rPr lang="en-US" altLang="en-US" dirty="0" err="1" smtClean="0"/>
              <a:t>ary</a:t>
            </a:r>
            <a:r>
              <a:rPr lang="en-US" altLang="en-US" dirty="0" smtClean="0"/>
              <a:t> relationship is not equivalent to n binary relationships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Constraints are harder to specify for higher-degree relationships (n &gt; 2) than for binary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70785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Relationships of Higher Degree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" y="655320"/>
            <a:ext cx="9067800" cy="6202680"/>
            <a:chOff x="45720" y="655320"/>
            <a:chExt cx="9067800" cy="620268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" y="655320"/>
              <a:ext cx="9067800" cy="6202680"/>
              <a:chOff x="45720" y="655320"/>
              <a:chExt cx="9067800" cy="62026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l="25417" t="21111" r="25000" b="19629"/>
              <a:stretch/>
            </p:blipFill>
            <p:spPr>
              <a:xfrm>
                <a:off x="45720" y="685800"/>
                <a:ext cx="9067800" cy="60960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 bwMode="auto">
              <a:xfrm>
                <a:off x="1981200" y="655320"/>
                <a:ext cx="4876800" cy="533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8458200" y="6629400"/>
                <a:ext cx="655320" cy="2286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 bwMode="auto">
            <a:xfrm>
              <a:off x="4800600" y="6019800"/>
              <a:ext cx="457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762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Discussion of n-ary relationships (n &gt; 2)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3 binary relationships can represent different information than a single ternary relationship.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needed, the binary and n-</a:t>
            </a:r>
            <a:r>
              <a:rPr lang="en-US" altLang="en-US" sz="2400" dirty="0" err="1" smtClean="0"/>
              <a:t>ary</a:t>
            </a:r>
            <a:r>
              <a:rPr lang="en-US" altLang="en-US" sz="2400" dirty="0" smtClean="0"/>
              <a:t> relationships can all be included in the schema design (where all relationships convey different meanings)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some cases, a ternary relationship can be represented as a weak entity if the data model allows a weak entity type to have multiple identifying relationships (and hence multiple owner entity types)</a:t>
            </a:r>
          </a:p>
        </p:txBody>
      </p:sp>
    </p:spTree>
    <p:extLst>
      <p:ext uri="{BB962C8B-B14F-4D97-AF65-F5344CB8AC3E}">
        <p14:creationId xmlns:p14="http://schemas.microsoft.com/office/powerpoint/2010/main" val="1679070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Ternary vs. Binary relationship</a:t>
            </a:r>
          </a:p>
        </p:txBody>
      </p:sp>
      <p:pic>
        <p:nvPicPr>
          <p:cNvPr id="89092" name="Picture 1029" descr="fig03_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b="9611"/>
          <a:stretch/>
        </p:blipFill>
        <p:spPr bwMode="auto">
          <a:xfrm>
            <a:off x="533400" y="76201"/>
            <a:ext cx="5943600" cy="677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5000" y="355431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(a) The SUPPLY relationship.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5000" y="6096000"/>
            <a:ext cx="345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(c) SUPPLY represented as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r>
              <a:rPr lang="en-US" altLang="en-US" sz="2000" b="1" dirty="0" smtClean="0">
                <a:latin typeface="Arial Narrow" panose="020B0606020202030204" pitchFamily="34" charset="0"/>
              </a:rPr>
              <a:t>     weak entity type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2997200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(b) Three binary relationships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r>
              <a:rPr lang="en-US" altLang="en-US" sz="2000" b="1" dirty="0" smtClean="0">
                <a:latin typeface="Arial Narrow" panose="020B0606020202030204" pitchFamily="34" charset="0"/>
              </a:rPr>
              <a:t>      not equivalent to SUUPLY.</a:t>
            </a:r>
          </a:p>
        </p:txBody>
      </p:sp>
    </p:spTree>
    <p:extLst>
      <p:ext uri="{BB962C8B-B14F-4D97-AF65-F5344CB8AC3E}">
        <p14:creationId xmlns:p14="http://schemas.microsoft.com/office/powerpoint/2010/main" val="2478509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of a ternary relationship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000" t="21111" r="18750" b="27037"/>
          <a:stretch/>
        </p:blipFill>
        <p:spPr>
          <a:xfrm>
            <a:off x="457204" y="1"/>
            <a:ext cx="6553196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750" t="18148" r="17084" b="10000"/>
          <a:stretch/>
        </p:blipFill>
        <p:spPr>
          <a:xfrm>
            <a:off x="685800" y="3100439"/>
            <a:ext cx="6858000" cy="37506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49490" y="6092537"/>
            <a:ext cx="1912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(b) Three binary  </a:t>
            </a:r>
          </a:p>
          <a:p>
            <a:pPr eaLnBrk="1" hangingPunct="1"/>
            <a:r>
              <a:rPr lang="en-US" altLang="en-US" sz="2000" b="1" dirty="0">
                <a:latin typeface="Arial Narrow" panose="020B0606020202030204" pitchFamily="34" charset="0"/>
              </a:rPr>
              <a:t> </a:t>
            </a:r>
            <a:r>
              <a:rPr lang="en-US" altLang="en-US" sz="2000" b="1" dirty="0" smtClean="0">
                <a:latin typeface="Arial Narrow" panose="020B0606020202030204" pitchFamily="34" charset="0"/>
              </a:rPr>
              <a:t>     relationships </a:t>
            </a:r>
            <a:br>
              <a:rPr lang="en-US" altLang="en-US" sz="2000" b="1" dirty="0" smtClean="0">
                <a:latin typeface="Arial Narrow" panose="020B0606020202030204" pitchFamily="34" charset="0"/>
              </a:rPr>
            </a:br>
            <a:endParaRPr lang="en-US" altLang="en-US" sz="2000" b="1" dirty="0" smtClean="0">
              <a:latin typeface="Arial Narrow" panose="020B0606020202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19800" y="2396842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smtClean="0">
                <a:latin typeface="Arial Narrow" panose="020B0606020202030204" pitchFamily="34" charset="0"/>
              </a:rPr>
              <a:t>(a) The SUPPLY relationship.</a:t>
            </a:r>
            <a:endParaRPr lang="en-US" alt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7203" y="2819400"/>
            <a:ext cx="8686797" cy="7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124200" y="381000"/>
            <a:ext cx="1066800" cy="9144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352800" y="3603504"/>
            <a:ext cx="1295400" cy="11970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066800" y="5581240"/>
            <a:ext cx="1600200" cy="104816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86400" y="5581240"/>
            <a:ext cx="1219200" cy="104816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51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026"/>
          <p:cNvSpPr>
            <a:spLocks noGrp="1" noChangeArrowheads="1"/>
          </p:cNvSpPr>
          <p:nvPr>
            <p:ph type="title"/>
          </p:nvPr>
        </p:nvSpPr>
        <p:spPr>
          <a:xfrm rot="16200000">
            <a:off x="-3196935" y="3196935"/>
            <a:ext cx="6851075" cy="45719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Ternary relationship vs</a:t>
            </a:r>
            <a:r>
              <a:rPr lang="en-US" altLang="en-US" sz="2400" dirty="0" smtClean="0"/>
              <a:t>. 3-Binary relationships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644940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(b) Three binary relationships.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3" y="2076687"/>
            <a:ext cx="8686797" cy="7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500" t="47037" r="41250" b="34444"/>
          <a:stretch/>
        </p:blipFill>
        <p:spPr>
          <a:xfrm>
            <a:off x="1909027" y="93144"/>
            <a:ext cx="48006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3750" t="68808" r="67626" b="8775"/>
          <a:stretch/>
        </p:blipFill>
        <p:spPr>
          <a:xfrm>
            <a:off x="487683" y="2265988"/>
            <a:ext cx="3093717" cy="2094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4833" t="68808" r="17084" b="7778"/>
          <a:stretch/>
        </p:blipFill>
        <p:spPr>
          <a:xfrm>
            <a:off x="3906007" y="2325104"/>
            <a:ext cx="2875796" cy="20944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3" y="811348"/>
            <a:ext cx="1485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77773" y="672848"/>
            <a:ext cx="2366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(a) The SUPPLY </a:t>
            </a:r>
            <a:b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ternary </a:t>
            </a:r>
            <a:b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relationship.</a:t>
            </a:r>
            <a:endParaRPr lang="en-US" altLang="en-US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0172" t="68455" r="42715" b="8481"/>
          <a:stretch/>
        </p:blipFill>
        <p:spPr>
          <a:xfrm>
            <a:off x="503116" y="4664983"/>
            <a:ext cx="2743200" cy="20796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7837712">
            <a:off x="5993348" y="3523030"/>
            <a:ext cx="3583329" cy="212365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are (a) and (b) equal?</a:t>
            </a:r>
          </a:p>
          <a:p>
            <a:pPr algn="ctr" eaLnBrk="1" hangingPunct="1"/>
            <a:r>
              <a:rPr lang="en-US" alt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481980" y="753473"/>
            <a:ext cx="1358902" cy="560252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03116" y="2152887"/>
            <a:ext cx="1455227" cy="447292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3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06006" y="2170361"/>
            <a:ext cx="1789185" cy="545987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14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49294" y="4558500"/>
            <a:ext cx="922212" cy="470700"/>
          </a:xfrm>
          <a:prstGeom prst="ellipse">
            <a:avLst/>
          </a:prstGeom>
          <a:noFill/>
          <a:ln w="9525" cap="flat" cmpd="sng" algn="ctr">
            <a:solidFill>
              <a:srgbClr val="FFFF0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6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6" grpId="0"/>
      <p:bldP spid="18" grpId="0" animBg="1"/>
      <p:bldP spid="19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Discussion of n-ary relationships (n &gt; 2)</a:t>
            </a:r>
          </a:p>
        </p:txBody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6944" y="685800"/>
            <a:ext cx="9042400" cy="129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If a particular binary relationship can be derived from a higher-degree relationship at all times, then it is redundant</a:t>
            </a:r>
          </a:p>
        </p:txBody>
      </p:sp>
      <p:pic>
        <p:nvPicPr>
          <p:cNvPr id="4" name="Picture 1029" descr="fig03_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/>
          <a:stretch/>
        </p:blipFill>
        <p:spPr bwMode="auto">
          <a:xfrm>
            <a:off x="3269177" y="2057400"/>
            <a:ext cx="584089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944" y="2286000"/>
            <a:ext cx="3468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/>
              <a:t>For example, the TAUGHT_DURING binary </a:t>
            </a:r>
            <a:r>
              <a:rPr lang="en-US" altLang="en-US" dirty="0" smtClean="0"/>
              <a:t>relationship </a:t>
            </a:r>
            <a:r>
              <a:rPr lang="en-US" altLang="en-US" dirty="0"/>
              <a:t>be derived from the ternary relationship OFFERS (based on the meaning of the relationships)</a:t>
            </a: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4038600" y="6442075"/>
            <a:ext cx="5105400" cy="4159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i="1" kern="0" dirty="0" smtClean="0">
                <a:solidFill>
                  <a:schemeClr val="tx1"/>
                </a:solidFill>
              </a:rPr>
              <a:t>Another example of a ternary versus binary relationship types.</a:t>
            </a:r>
          </a:p>
        </p:txBody>
      </p:sp>
    </p:spTree>
    <p:extLst>
      <p:ext uri="{BB962C8B-B14F-4D97-AF65-F5344CB8AC3E}">
        <p14:creationId xmlns:p14="http://schemas.microsoft.com/office/powerpoint/2010/main" val="3412228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3855"/>
            <a:ext cx="9144000" cy="595745"/>
          </a:xfrm>
        </p:spPr>
        <p:txBody>
          <a:bodyPr/>
          <a:lstStyle/>
          <a:p>
            <a:pPr eaLnBrk="1" hangingPunct="1"/>
            <a:r>
              <a:rPr lang="en-US" altLang="en-US" sz="2600" b="1" dirty="0" smtClean="0"/>
              <a:t>Displaying constraints on higher-degree relationships</a:t>
            </a:r>
          </a:p>
        </p:txBody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00" y="646544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(min, max) constraints can be displayed on the edges – however, they do not fully describe the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Displaying a 1, M, or N indicates additional constraints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An M or N indicates no constraint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1 indicates that an entity can participate in at most one relationship instance </a:t>
            </a:r>
            <a:r>
              <a:rPr lang="en-US" altLang="en-US" sz="2200" i="1" dirty="0" smtClean="0"/>
              <a:t>that has a particular combination of the other participating entities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In general, both (min, max) and 1, M, or N are needed to describe fully the constraints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Overall, the constraint specification is difficult and possibly ambiguous when we consider relationships of a degree higher than two.</a:t>
            </a:r>
          </a:p>
        </p:txBody>
      </p:sp>
    </p:spTree>
    <p:extLst>
      <p:ext uri="{BB962C8B-B14F-4D97-AF65-F5344CB8AC3E}">
        <p14:creationId xmlns:p14="http://schemas.microsoft.com/office/powerpoint/2010/main" val="3392352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altLang="en-US" sz="3200" smtClean="0"/>
              <a:t>Another Example: A UNIVERSITY Database</a:t>
            </a:r>
          </a:p>
        </p:txBody>
      </p:sp>
      <p:sp>
        <p:nvSpPr>
          <p:cNvPr id="9318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0800" y="685800"/>
            <a:ext cx="9042400" cy="609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To keep track of the enrollments in classes and student grades, another database is to be designed.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It keeps track of the COLLEGEs, DEPARTMENTs within each college, the COURSEs offered by departments, and SECTIONs of courses, INSTRUCTORs who teach the sections etc.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/>
              <a:t>These entity types and the relationships among these entity types are shown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1549394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35"/>
            <a:ext cx="9144000" cy="60896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COMPANY Database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180" y="2026566"/>
            <a:ext cx="8991600" cy="483143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create a database schema design based on the following (simplified) </a:t>
            </a:r>
            <a:r>
              <a:rPr lang="en-US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COMPANY Database: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company is organized into </a:t>
            </a:r>
            <a:r>
              <a:rPr lang="en-US" altLang="en-US" sz="2200" b="1" dirty="0" smtClean="0"/>
              <a:t>DEPARTMENTs</a:t>
            </a:r>
            <a:r>
              <a:rPr lang="en-US" altLang="en-US" sz="2200" dirty="0" smtClean="0"/>
              <a:t>. Each department has a </a:t>
            </a:r>
            <a:r>
              <a:rPr lang="en-US" altLang="en-US" sz="2200" b="1" dirty="0" smtClean="0"/>
              <a:t>name</a:t>
            </a:r>
            <a:r>
              <a:rPr lang="en-US" altLang="en-US" sz="2200" dirty="0" smtClean="0"/>
              <a:t>, </a:t>
            </a:r>
            <a:r>
              <a:rPr lang="en-US" altLang="en-US" sz="2200" b="1" dirty="0" smtClean="0"/>
              <a:t>number</a:t>
            </a:r>
            <a:r>
              <a:rPr lang="en-US" altLang="en-US" sz="2200" dirty="0" smtClean="0"/>
              <a:t> and an </a:t>
            </a:r>
            <a:r>
              <a:rPr lang="en-US" altLang="en-US" sz="2200" b="1" dirty="0" smtClean="0"/>
              <a:t>employee</a:t>
            </a:r>
            <a:r>
              <a:rPr lang="en-US" altLang="en-US" sz="2200" dirty="0" smtClean="0"/>
              <a:t> who </a:t>
            </a:r>
            <a:r>
              <a:rPr lang="en-US" altLang="en-US" sz="2200" b="1" i="1" dirty="0" smtClean="0"/>
              <a:t>manages</a:t>
            </a:r>
            <a:r>
              <a:rPr lang="en-US" altLang="en-US" sz="2200" dirty="0" smtClean="0"/>
              <a:t> the </a:t>
            </a:r>
            <a:r>
              <a:rPr lang="en-US" altLang="en-US" sz="2200" b="1" dirty="0" smtClean="0"/>
              <a:t>department</a:t>
            </a:r>
            <a:r>
              <a:rPr lang="en-US" altLang="en-US" sz="2200" dirty="0" smtClean="0"/>
              <a:t>. We </a:t>
            </a:r>
            <a:r>
              <a:rPr lang="en-US" altLang="en-US" sz="2200" b="1" dirty="0" smtClean="0"/>
              <a:t>keep track </a:t>
            </a:r>
            <a:r>
              <a:rPr lang="en-US" altLang="en-US" sz="2200" dirty="0" smtClean="0"/>
              <a:t>of the </a:t>
            </a:r>
            <a:r>
              <a:rPr lang="en-US" altLang="en-US" sz="2200" b="1" dirty="0" smtClean="0"/>
              <a:t>start date </a:t>
            </a:r>
            <a:r>
              <a:rPr lang="en-US" altLang="en-US" sz="2200" dirty="0" smtClean="0"/>
              <a:t>of the department manager. A department </a:t>
            </a:r>
            <a:r>
              <a:rPr lang="en-US" altLang="en-US" sz="2200" b="1" dirty="0" smtClean="0"/>
              <a:t>may have </a:t>
            </a:r>
            <a:r>
              <a:rPr lang="en-US" altLang="en-US" sz="2200" dirty="0" smtClean="0"/>
              <a:t>several </a:t>
            </a:r>
            <a:r>
              <a:rPr lang="en-US" altLang="en-US" sz="2200" b="1" dirty="0" smtClean="0"/>
              <a:t>locations</a:t>
            </a:r>
            <a:r>
              <a:rPr lang="en-US" altLang="en-US" sz="22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</a:t>
            </a:r>
            <a:r>
              <a:rPr lang="en-US" altLang="en-US" sz="2200" b="1" dirty="0" smtClean="0"/>
              <a:t>department </a:t>
            </a:r>
            <a:r>
              <a:rPr lang="en-US" altLang="en-US" sz="2200" b="1" i="1" dirty="0" smtClean="0"/>
              <a:t>controls</a:t>
            </a:r>
            <a:r>
              <a:rPr lang="en-US" altLang="en-US" sz="2200" b="1" dirty="0" smtClean="0"/>
              <a:t> </a:t>
            </a:r>
            <a:r>
              <a:rPr lang="en-US" altLang="en-US" sz="2200" dirty="0" smtClean="0"/>
              <a:t>a </a:t>
            </a:r>
            <a:r>
              <a:rPr lang="en-US" altLang="en-US" sz="2200" b="1" dirty="0" smtClean="0"/>
              <a:t>number</a:t>
            </a:r>
            <a:r>
              <a:rPr lang="en-US" altLang="en-US" sz="2200" dirty="0" smtClean="0"/>
              <a:t> of </a:t>
            </a:r>
            <a:r>
              <a:rPr lang="en-US" altLang="en-US" sz="2200" b="1" dirty="0" smtClean="0"/>
              <a:t>PROJECTs</a:t>
            </a:r>
            <a:r>
              <a:rPr lang="en-US" altLang="en-US" sz="2200" dirty="0" smtClean="0"/>
              <a:t>. Each </a:t>
            </a:r>
            <a:r>
              <a:rPr lang="en-US" altLang="en-US" sz="2200" b="1" dirty="0" smtClean="0"/>
              <a:t>project</a:t>
            </a:r>
            <a:r>
              <a:rPr lang="en-US" altLang="en-US" sz="2200" dirty="0" smtClean="0"/>
              <a:t> has a </a:t>
            </a:r>
            <a:r>
              <a:rPr lang="en-US" altLang="en-US" sz="2200" b="1" dirty="0" smtClean="0"/>
              <a:t>unique name</a:t>
            </a:r>
            <a:r>
              <a:rPr lang="en-US" altLang="en-US" sz="2200" dirty="0" smtClean="0"/>
              <a:t>, </a:t>
            </a:r>
            <a:r>
              <a:rPr lang="en-US" altLang="en-US" sz="2200" b="1" dirty="0" smtClean="0"/>
              <a:t>unique number </a:t>
            </a:r>
            <a:r>
              <a:rPr lang="en-US" altLang="en-US" sz="2200" dirty="0" smtClean="0"/>
              <a:t>and is located at a </a:t>
            </a:r>
            <a:r>
              <a:rPr lang="en-US" altLang="en-US" sz="2200" b="1" dirty="0" smtClean="0"/>
              <a:t>single location</a:t>
            </a:r>
            <a:r>
              <a:rPr lang="en-US" altLang="en-US" sz="2200" dirty="0" smtClean="0"/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3189" y="625764"/>
            <a:ext cx="7445433" cy="1260568"/>
            <a:chOff x="693189" y="762000"/>
            <a:chExt cx="7445433" cy="1260568"/>
          </a:xfrm>
        </p:grpSpPr>
        <p:sp>
          <p:nvSpPr>
            <p:cNvPr id="8" name="Oval 7"/>
            <p:cNvSpPr/>
            <p:nvPr/>
          </p:nvSpPr>
          <p:spPr bwMode="auto">
            <a:xfrm flipV="1">
              <a:off x="6723149" y="1175754"/>
              <a:ext cx="152400" cy="976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57400" y="1154972"/>
              <a:ext cx="6081222" cy="867596"/>
              <a:chOff x="1064029" y="1192113"/>
              <a:chExt cx="7234382" cy="867596"/>
            </a:xfrm>
          </p:grpSpPr>
          <p:pic>
            <p:nvPicPr>
              <p:cNvPr id="5" name="Picture 4" descr="fig03_0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918" r="13978" b="69367"/>
              <a:stretch/>
            </p:blipFill>
            <p:spPr bwMode="auto">
              <a:xfrm>
                <a:off x="1064029" y="1192113"/>
                <a:ext cx="7234382" cy="865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4038600" y="1334655"/>
                <a:ext cx="1828800" cy="72505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" name="Elbow Connector 6"/>
              <p:cNvCxnSpPr>
                <a:stCxn id="9" idx="3"/>
              </p:cNvCxnSpPr>
              <p:nvPr/>
            </p:nvCxnSpPr>
            <p:spPr bwMode="auto">
              <a:xfrm>
                <a:off x="1064029" y="1334655"/>
                <a:ext cx="4803371" cy="362527"/>
              </a:xfrm>
              <a:prstGeom prst="bentConnector3">
                <a:avLst>
                  <a:gd name="adj1" fmla="val 50000"/>
                </a:avLst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693189" y="762000"/>
              <a:ext cx="1524000" cy="1145309"/>
              <a:chOff x="838200" y="152400"/>
              <a:chExt cx="1524000" cy="1145309"/>
            </a:xfrm>
          </p:grpSpPr>
          <p:pic>
            <p:nvPicPr>
              <p:cNvPr id="9" name="Picture 8" descr="fig03_0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86" r="20908" b="83169"/>
              <a:stretch/>
            </p:blipFill>
            <p:spPr bwMode="auto">
              <a:xfrm>
                <a:off x="838200" y="152400"/>
                <a:ext cx="1524000" cy="1145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9"/>
              <p:cNvSpPr/>
              <p:nvPr/>
            </p:nvSpPr>
            <p:spPr bwMode="auto">
              <a:xfrm>
                <a:off x="1447800" y="1230745"/>
                <a:ext cx="228600" cy="669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7160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 noChangeArrowheads="1"/>
          </p:cNvSpPr>
          <p:nvPr>
            <p:ph type="title"/>
          </p:nvPr>
        </p:nvSpPr>
        <p:spPr>
          <a:xfrm rot="16200000">
            <a:off x="-3131127" y="3131126"/>
            <a:ext cx="6858000" cy="595745"/>
          </a:xfrm>
        </p:spPr>
        <p:txBody>
          <a:bodyPr/>
          <a:lstStyle/>
          <a:p>
            <a:pPr algn="ctr" eaLnBrk="1" hangingPunct="1"/>
            <a:r>
              <a:rPr lang="en-US" altLang="en-US" sz="3200" b="1" dirty="0" smtClean="0">
                <a:latin typeface="Calibri Light" panose="020F0302020204030204" pitchFamily="34" charset="0"/>
              </a:rPr>
              <a:t>UNIVERSITY database conceptual schema</a:t>
            </a:r>
          </a:p>
        </p:txBody>
      </p:sp>
      <p:pic>
        <p:nvPicPr>
          <p:cNvPr id="942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690688"/>
            <a:ext cx="7888287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43013"/>
            <a:ext cx="78898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58"/>
            <a:ext cx="7696200" cy="688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03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r>
              <a:rPr lang="en-US" altLang="en-US" b="1" dirty="0" smtClean="0"/>
              <a:t>Another example</a:t>
            </a: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8" y="533401"/>
            <a:ext cx="7846291" cy="62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781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 noChangeArrowheads="1"/>
          </p:cNvSpPr>
          <p:nvPr>
            <p:ph type="title"/>
          </p:nvPr>
        </p:nvSpPr>
        <p:spPr>
          <a:xfrm>
            <a:off x="0" y="41275"/>
            <a:ext cx="9144000" cy="660689"/>
          </a:xfrm>
        </p:spPr>
        <p:txBody>
          <a:bodyPr/>
          <a:lstStyle/>
          <a:p>
            <a:r>
              <a:rPr lang="en-US" altLang="en-US" b="1" dirty="0" smtClean="0"/>
              <a:t>Another example</a:t>
            </a:r>
          </a:p>
        </p:txBody>
      </p:sp>
      <p:pic>
        <p:nvPicPr>
          <p:cNvPr id="96259" name="Content Placeholder 5" descr="A picture containing text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44" y="780469"/>
            <a:ext cx="9069509" cy="6017491"/>
          </a:xfrm>
        </p:spPr>
      </p:pic>
    </p:spTree>
    <p:extLst>
      <p:ext uri="{BB962C8B-B14F-4D97-AF65-F5344CB8AC3E}">
        <p14:creationId xmlns:p14="http://schemas.microsoft.com/office/powerpoint/2010/main" val="2393079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example</a:t>
            </a:r>
          </a:p>
        </p:txBody>
      </p:sp>
      <p:pic>
        <p:nvPicPr>
          <p:cNvPr id="97283" name="Content Placeholder 5" descr="A close up of a map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905000"/>
            <a:ext cx="8942480" cy="3352799"/>
          </a:xfrm>
        </p:spPr>
      </p:pic>
    </p:spTree>
    <p:extLst>
      <p:ext uri="{BB962C8B-B14F-4D97-AF65-F5344CB8AC3E}">
        <p14:creationId xmlns:p14="http://schemas.microsoft.com/office/powerpoint/2010/main" val="3653087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pPr eaLnBrk="1" hangingPunct="1"/>
            <a:r>
              <a:rPr lang="en-CA" sz="2800" dirty="0"/>
              <a:t>Review Questions </a:t>
            </a:r>
            <a:endParaRPr lang="en-US" altLang="en-US" sz="2800" b="1" dirty="0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32" y="533400"/>
            <a:ext cx="9042400" cy="6248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Define </a:t>
            </a:r>
            <a:r>
              <a:rPr lang="en-CA" sz="2400" dirty="0"/>
              <a:t>the following terms: entity, attribute, attribute value, relationship instance, composite attribute, multivalued attribute, derived attribute, </a:t>
            </a:r>
            <a:r>
              <a:rPr lang="en-CA" sz="2400" dirty="0" smtClean="0"/>
              <a:t>complex </a:t>
            </a:r>
            <a:r>
              <a:rPr lang="en-CA" sz="2400" dirty="0"/>
              <a:t>attribute, key attribute, </a:t>
            </a:r>
            <a:r>
              <a:rPr lang="en-CA" sz="2400" dirty="0" smtClean="0"/>
              <a:t>value </a:t>
            </a:r>
            <a:r>
              <a:rPr lang="en-CA" sz="2400" dirty="0"/>
              <a:t>set (</a:t>
            </a:r>
            <a:r>
              <a:rPr lang="en-CA" sz="2400" dirty="0" smtClean="0"/>
              <a:t>domain), entity type and an </a:t>
            </a:r>
            <a:r>
              <a:rPr lang="en-CA" sz="2400" dirty="0"/>
              <a:t>entity </a:t>
            </a:r>
            <a:r>
              <a:rPr lang="en-CA" sz="2400" dirty="0" smtClean="0"/>
              <a:t>set</a:t>
            </a:r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a relationship type? Explain the differences among a relationship instance, a relationship type, and a relationship set.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a participation role? When is it necessary to use role names in the description of relationship types?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Describe </a:t>
            </a:r>
            <a:r>
              <a:rPr lang="en-CA" sz="2400" dirty="0"/>
              <a:t>the two alternatives for specifying structural constraints on </a:t>
            </a:r>
            <a:r>
              <a:rPr lang="en-CA" sz="2400" dirty="0" smtClean="0"/>
              <a:t>relationship </a:t>
            </a:r>
            <a:r>
              <a:rPr lang="en-CA" sz="2400" dirty="0"/>
              <a:t>types. </a:t>
            </a: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2549138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538018"/>
          </a:xfrm>
        </p:spPr>
        <p:txBody>
          <a:bodyPr/>
          <a:lstStyle/>
          <a:p>
            <a:pPr eaLnBrk="1" hangingPunct="1"/>
            <a:r>
              <a:rPr lang="en-CA" sz="2800" dirty="0"/>
              <a:t>Review Questions </a:t>
            </a:r>
            <a:endParaRPr lang="en-US" altLang="en-US" sz="2800" b="1" dirty="0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32" y="533400"/>
            <a:ext cx="9042400" cy="579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What </a:t>
            </a:r>
            <a:r>
              <a:rPr lang="en-CA" sz="2400" dirty="0"/>
              <a:t>is meant by a recursive relationship type? Give some examples of recursive relationship types.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 smtClean="0"/>
              <a:t>When </a:t>
            </a:r>
            <a:r>
              <a:rPr lang="en-CA" sz="2400" dirty="0"/>
              <a:t>is the concept of a weak entity used in data modeling? Define the terms owner entity type, weak entity type, identifying relationship type, and partial key. </a:t>
            </a:r>
            <a:endParaRPr lang="en-CA" sz="2400" dirty="0" smtClean="0"/>
          </a:p>
          <a:p>
            <a:pPr eaLnBrk="1" hangingPunct="1">
              <a:lnSpc>
                <a:spcPct val="150000"/>
              </a:lnSpc>
            </a:pPr>
            <a:r>
              <a:rPr lang="en-CA" sz="2400" dirty="0"/>
              <a:t>Can an identifying relationship of a weak entity type be of a degree greater than two? Give examples to illustrate your answer. </a:t>
            </a:r>
          </a:p>
          <a:p>
            <a:pPr eaLnBrk="1" hangingPunct="1">
              <a:lnSpc>
                <a:spcPct val="150000"/>
              </a:lnSpc>
            </a:pPr>
            <a:endParaRPr lang="en-CA" sz="2400" dirty="0"/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1980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Exercise: Read(describe) a 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000" t="18148" r="13862" b="10000"/>
          <a:stretch/>
        </p:blipFill>
        <p:spPr>
          <a:xfrm>
            <a:off x="37105" y="762000"/>
            <a:ext cx="9106895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152728" y="3385228"/>
            <a:ext cx="762000" cy="762001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19728" y="3390091"/>
            <a:ext cx="762000" cy="763621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19344" y="4964352"/>
            <a:ext cx="914400" cy="83820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05272" y="1791512"/>
            <a:ext cx="762000" cy="83819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28800" y="778213"/>
            <a:ext cx="1990928" cy="83819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58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Exercise: Read(describe) a relationship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250" t="18148" r="11250" b="10000"/>
          <a:stretch/>
        </p:blipFill>
        <p:spPr>
          <a:xfrm>
            <a:off x="0" y="1219200"/>
            <a:ext cx="9047916" cy="51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6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9144000" cy="6904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Limitations ER Relationship Model(1)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" y="838200"/>
            <a:ext cx="8915400" cy="59436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0000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b="1" kern="0" dirty="0" smtClean="0">
                <a:solidFill>
                  <a:schemeClr val="tx1"/>
                </a:solidFill>
              </a:rPr>
              <a:t>ER presents a temporary snapshot of a database.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1000" b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b="1" kern="0" dirty="0" smtClean="0">
                <a:solidFill>
                  <a:schemeClr val="tx1"/>
                </a:solidFill>
              </a:rPr>
              <a:t>Temporal aspects cannot be modeled</a:t>
            </a:r>
          </a:p>
          <a:p>
            <a:pPr eaLnBrk="1" hangingPunct="1"/>
            <a:endParaRPr lang="en-US" altLang="en-US" sz="7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b="1" kern="0" dirty="0" smtClean="0">
                <a:solidFill>
                  <a:schemeClr val="tx1"/>
                </a:solidFill>
              </a:rPr>
              <a:t>    Examples</a:t>
            </a:r>
          </a:p>
          <a:p>
            <a:pPr eaLnBrk="1" hangingPunct="1"/>
            <a:r>
              <a:rPr lang="en-US" altLang="en-US" sz="700" b="1" kern="0" dirty="0" smtClean="0">
                <a:solidFill>
                  <a:schemeClr val="tx1"/>
                </a:solidFill>
              </a:rPr>
              <a:t>     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Project needs to be assigned to department after 1 month.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Employee cannot return to department of which he previously was a manager.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Employees need to be assigned to departments after 6 months.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Purchase order must be assigned to supplier after 2 weeks.</a:t>
            </a:r>
          </a:p>
        </p:txBody>
      </p:sp>
    </p:spTree>
    <p:extLst>
      <p:ext uri="{BB962C8B-B14F-4D97-AF65-F5344CB8AC3E}">
        <p14:creationId xmlns:p14="http://schemas.microsoft.com/office/powerpoint/2010/main" val="520828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4419600" cy="5181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a. List </a:t>
            </a:r>
            <a:r>
              <a:rPr lang="en-CA" sz="2400" dirty="0">
                <a:latin typeface="Arial Narrow" panose="020B0606020202030204" pitchFamily="34" charset="0"/>
              </a:rPr>
              <a:t>the strong (</a:t>
            </a:r>
            <a:r>
              <a:rPr lang="en-CA" sz="2400" dirty="0" smtClean="0">
                <a:latin typeface="Arial Narrow" panose="020B0606020202030204" pitchFamily="34" charset="0"/>
              </a:rPr>
              <a:t>non-weak</a:t>
            </a:r>
            <a:r>
              <a:rPr lang="en-CA" sz="2400" dirty="0">
                <a:latin typeface="Arial Narrow" panose="020B0606020202030204" pitchFamily="34" charset="0"/>
              </a:rPr>
              <a:t>)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 entity </a:t>
            </a:r>
            <a:r>
              <a:rPr lang="en-CA" sz="2400" dirty="0">
                <a:latin typeface="Arial Narrow" panose="020B0606020202030204" pitchFamily="34" charset="0"/>
              </a:rPr>
              <a:t>types in the ER diagram.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b</a:t>
            </a:r>
            <a:r>
              <a:rPr lang="en-CA" sz="2400" dirty="0">
                <a:latin typeface="Arial Narrow" panose="020B0606020202030204" pitchFamily="34" charset="0"/>
              </a:rPr>
              <a:t>. Is there a weak entity type? If so, </a:t>
            </a:r>
            <a:r>
              <a:rPr lang="en-CA" sz="2400" dirty="0" smtClean="0">
                <a:latin typeface="Arial Narrow" panose="020B0606020202030204" pitchFamily="34" charset="0"/>
              </a:rPr>
              <a:t> </a:t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give </a:t>
            </a:r>
            <a:r>
              <a:rPr lang="en-CA" sz="2400" dirty="0">
                <a:latin typeface="Arial Narrow" panose="020B0606020202030204" pitchFamily="34" charset="0"/>
              </a:rPr>
              <a:t>its name, partial key, and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identifying </a:t>
            </a:r>
            <a:r>
              <a:rPr lang="en-CA" sz="2400" dirty="0">
                <a:latin typeface="Arial Narrow" panose="020B0606020202030204" pitchFamily="34" charset="0"/>
              </a:rPr>
              <a:t>relationship.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c</a:t>
            </a:r>
            <a:r>
              <a:rPr lang="en-CA" sz="2400" dirty="0">
                <a:latin typeface="Arial Narrow" panose="020B0606020202030204" pitchFamily="34" charset="0"/>
              </a:rPr>
              <a:t>. What constraints do the partial key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and </a:t>
            </a:r>
            <a:r>
              <a:rPr lang="en-CA" sz="2400" dirty="0">
                <a:latin typeface="Arial Narrow" panose="020B0606020202030204" pitchFamily="34" charset="0"/>
              </a:rPr>
              <a:t>the identifying relationship of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the </a:t>
            </a:r>
            <a:r>
              <a:rPr lang="en-CA" sz="2400" dirty="0">
                <a:latin typeface="Arial Narrow" panose="020B0606020202030204" pitchFamily="34" charset="0"/>
              </a:rPr>
              <a:t>weak entity type specify in this </a:t>
            </a:r>
            <a:r>
              <a:rPr lang="en-CA" sz="2400" dirty="0" smtClean="0">
                <a:latin typeface="Arial Narrow" panose="020B0606020202030204" pitchFamily="34" charset="0"/>
              </a:rPr>
              <a:t/>
            </a:r>
            <a:br>
              <a:rPr lang="en-CA" sz="2400" dirty="0" smtClean="0">
                <a:latin typeface="Arial Narrow" panose="020B0606020202030204" pitchFamily="34" charset="0"/>
              </a:rPr>
            </a:br>
            <a:r>
              <a:rPr lang="en-CA" sz="2400" dirty="0" smtClean="0">
                <a:latin typeface="Arial Narrow" panose="020B0606020202030204" pitchFamily="34" charset="0"/>
              </a:rPr>
              <a:t>    diagram</a:t>
            </a:r>
            <a:r>
              <a:rPr lang="en-CA" sz="2400" dirty="0">
                <a:latin typeface="Arial Narrow" panose="020B0606020202030204" pitchFamily="34" charset="0"/>
              </a:rPr>
              <a:t>? </a:t>
            </a:r>
            <a:endParaRPr lang="en-CA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8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Example COMPANY Database (Continued)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494144"/>
            <a:ext cx="9144000" cy="63546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database will store each </a:t>
            </a:r>
            <a:r>
              <a:rPr lang="en-US" altLang="en-US" sz="2400" b="1" dirty="0" smtClean="0"/>
              <a:t>EMPLOYEE’s</a:t>
            </a:r>
            <a:r>
              <a:rPr lang="en-US" altLang="en-US" sz="2400" dirty="0" smtClean="0"/>
              <a:t> </a:t>
            </a:r>
            <a:r>
              <a:rPr lang="en-US" altLang="en-US" sz="2400" b="1" dirty="0" smtClean="0"/>
              <a:t>social security number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address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salary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sex</a:t>
            </a:r>
            <a:r>
              <a:rPr lang="en-US" altLang="en-US" sz="2400" dirty="0" smtClean="0"/>
              <a:t>, and </a:t>
            </a:r>
            <a:r>
              <a:rPr lang="en-US" altLang="en-US" sz="2400" b="1" dirty="0" smtClean="0"/>
              <a:t>birthdate</a:t>
            </a:r>
            <a:r>
              <a:rPr lang="en-US" altLang="en-US" sz="2400" dirty="0" smtClean="0"/>
              <a:t>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Each employee </a:t>
            </a:r>
            <a:r>
              <a:rPr lang="en-US" altLang="en-US" sz="2400" b="1" i="1" dirty="0" smtClean="0"/>
              <a:t>works for</a:t>
            </a:r>
            <a:r>
              <a:rPr lang="en-US" altLang="en-US" sz="2400" b="1" dirty="0" smtClean="0"/>
              <a:t> one department </a:t>
            </a:r>
            <a:r>
              <a:rPr lang="en-US" altLang="en-US" sz="2400" dirty="0" smtClean="0"/>
              <a:t>but </a:t>
            </a:r>
            <a:r>
              <a:rPr lang="en-US" altLang="en-US" sz="2400" b="1" dirty="0" smtClean="0"/>
              <a:t>may </a:t>
            </a:r>
            <a:r>
              <a:rPr lang="en-US" altLang="en-US" sz="2400" b="1" i="1" dirty="0" smtClean="0"/>
              <a:t>work on</a:t>
            </a:r>
            <a:r>
              <a:rPr lang="en-US" altLang="en-US" sz="2400" b="1" dirty="0" smtClean="0"/>
              <a:t> several projects.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The DB will </a:t>
            </a:r>
            <a:r>
              <a:rPr lang="en-US" altLang="en-US" sz="2400" b="1" dirty="0" smtClean="0"/>
              <a:t>keep track of the number of hours per week </a:t>
            </a:r>
            <a:r>
              <a:rPr lang="en-US" altLang="en-US" sz="2400" dirty="0" smtClean="0"/>
              <a:t>that an </a:t>
            </a:r>
            <a:r>
              <a:rPr lang="en-US" altLang="en-US" sz="2400" b="1" dirty="0" smtClean="0"/>
              <a:t>employee</a:t>
            </a:r>
            <a:r>
              <a:rPr lang="en-US" altLang="en-US" sz="2400" dirty="0" smtClean="0"/>
              <a:t> currently </a:t>
            </a:r>
            <a:r>
              <a:rPr lang="en-US" altLang="en-US" sz="2400" b="1" dirty="0" smtClean="0"/>
              <a:t>works </a:t>
            </a:r>
            <a:r>
              <a:rPr lang="en-US" altLang="en-US" sz="2400" dirty="0" smtClean="0"/>
              <a:t>on</a:t>
            </a:r>
            <a:r>
              <a:rPr lang="en-US" altLang="en-US" sz="2400" b="1" dirty="0" smtClean="0"/>
              <a:t> each project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It is required to </a:t>
            </a:r>
            <a:r>
              <a:rPr lang="en-US" altLang="en-US" sz="2400" b="1" dirty="0" smtClean="0"/>
              <a:t>keep track </a:t>
            </a:r>
            <a:r>
              <a:rPr lang="en-US" altLang="en-US" sz="2400" dirty="0" smtClean="0"/>
              <a:t>of the </a:t>
            </a:r>
            <a:r>
              <a:rPr lang="en-US" altLang="en-US" sz="2400" b="1" i="1" dirty="0" smtClean="0"/>
              <a:t>direct supervisor</a:t>
            </a:r>
            <a:r>
              <a:rPr lang="en-US" altLang="en-US" sz="2400" b="1" dirty="0" smtClean="0"/>
              <a:t> of each employee.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dirty="0" smtClean="0"/>
              <a:t>Each employee may </a:t>
            </a:r>
            <a:r>
              <a:rPr lang="en-US" altLang="en-US" sz="2400" b="1" i="1" dirty="0" smtClean="0"/>
              <a:t>have</a:t>
            </a:r>
            <a:r>
              <a:rPr lang="en-US" altLang="en-US" sz="2400" b="1" dirty="0" smtClean="0"/>
              <a:t> a number of DEPENDENTs.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For each </a:t>
            </a:r>
            <a:r>
              <a:rPr lang="en-US" altLang="en-US" sz="2400" b="1" dirty="0"/>
              <a:t>dependent</a:t>
            </a:r>
            <a:r>
              <a:rPr lang="en-US" altLang="en-US" sz="2400" dirty="0" smtClean="0"/>
              <a:t>, the DB keeps a record of </a:t>
            </a:r>
            <a:r>
              <a:rPr lang="en-US" altLang="en-US" sz="2400" b="1" dirty="0" smtClean="0"/>
              <a:t>name, sex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/>
              <a:t>birthdate</a:t>
            </a:r>
            <a:r>
              <a:rPr lang="en-US" altLang="en-US" sz="2400" dirty="0" smtClean="0"/>
              <a:t>, and </a:t>
            </a:r>
            <a:r>
              <a:rPr lang="en-US" altLang="en-US" sz="2400" b="1" dirty="0" smtClean="0"/>
              <a:t>relationship</a:t>
            </a:r>
            <a:r>
              <a:rPr lang="en-US" altLang="en-US" sz="2400" dirty="0" smtClean="0"/>
              <a:t> to the employee.</a:t>
            </a:r>
          </a:p>
        </p:txBody>
      </p:sp>
    </p:spTree>
    <p:extLst>
      <p:ext uri="{BB962C8B-B14F-4D97-AF65-F5344CB8AC3E}">
        <p14:creationId xmlns:p14="http://schemas.microsoft.com/office/powerpoint/2010/main" val="932876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4267200" cy="53340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c</a:t>
            </a:r>
            <a:r>
              <a:rPr lang="en-CA" sz="2400" dirty="0">
                <a:latin typeface="Arial Narrow" panose="020B0606020202030204" pitchFamily="34" charset="0"/>
              </a:rPr>
              <a:t>. What constraints do the partial key and the identifying relationship of the weak entity type specify in this diagram?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d</a:t>
            </a:r>
            <a:r>
              <a:rPr lang="en-CA" sz="2400" dirty="0">
                <a:latin typeface="Arial Narrow" panose="020B0606020202030204" pitchFamily="34" charset="0"/>
              </a:rPr>
              <a:t>. List the names of all relationship types, and specify the (min, max) constraint on each participation of an entity type in a relationship type. Justify your choices.</a:t>
            </a:r>
            <a:endParaRPr lang="en-US" altLang="en-US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9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29718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51" y="0"/>
            <a:ext cx="6533586" cy="6858000"/>
          </a:xfrm>
          <a:prstGeom prst="rect">
            <a:avLst/>
          </a:prstGeom>
        </p:spPr>
      </p:pic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4648200" cy="5105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>
                <a:latin typeface="Arial Narrow" panose="020B0606020202030204" pitchFamily="34" charset="0"/>
              </a:rPr>
              <a:t>e. List concisely the user requirements that led to this ER schema design. </a:t>
            </a:r>
            <a:endParaRPr lang="en-CA" sz="2400" dirty="0" smtClean="0">
              <a:latin typeface="Arial Narrow" panose="020B0606020202030204" pitchFamily="34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 smtClean="0">
                <a:latin typeface="Arial Narrow" panose="020B0606020202030204" pitchFamily="34" charset="0"/>
              </a:rPr>
              <a:t>f</a:t>
            </a:r>
            <a:r>
              <a:rPr lang="en-CA" sz="2400" dirty="0">
                <a:latin typeface="Arial Narrow" panose="020B0606020202030204" pitchFamily="34" charset="0"/>
              </a:rPr>
              <a:t>. Suppose that every customer must have at least one account but is restricted to at most two loans at a time, and that a bank branch cannot have more than 1,000 loans. How does this show up on the (min, max) constraints?</a:t>
            </a:r>
            <a:endParaRPr lang="en-US" altLang="en-US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66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7"/>
            <a:ext cx="3429000" cy="538018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Exercise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2514600" cy="60960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CA" sz="2400" dirty="0">
                <a:latin typeface="Arial Narrow" panose="020B0606020202030204" pitchFamily="34" charset="0"/>
              </a:rPr>
              <a:t>Extract from the ER diagram the </a:t>
            </a:r>
            <a:r>
              <a:rPr lang="en-CA" sz="2400" dirty="0" smtClean="0">
                <a:latin typeface="Arial Narrow" panose="020B0606020202030204" pitchFamily="34" charset="0"/>
              </a:rPr>
              <a:t>requirements </a:t>
            </a:r>
            <a:r>
              <a:rPr lang="en-CA" sz="2400" dirty="0">
                <a:latin typeface="Arial Narrow" panose="020B0606020202030204" pitchFamily="34" charset="0"/>
              </a:rPr>
              <a:t>and constraints that produced this schema. Try to be as precise as possible in your requirements and constraints specification.</a:t>
            </a:r>
            <a:endParaRPr lang="en-CA" sz="2400" dirty="0" smtClean="0"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333" t="11942" r="29584"/>
          <a:stretch/>
        </p:blipFill>
        <p:spPr>
          <a:xfrm>
            <a:off x="2514600" y="1621"/>
            <a:ext cx="6629400" cy="68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3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618"/>
            <a:ext cx="9127836" cy="690417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Summary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36" y="1034473"/>
            <a:ext cx="9042400" cy="579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ER Model Concepts: Entities, attributes, relationships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Constraints in the ER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Using ER in step-by-step mode conceptual schema design for the COMPANY database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ER Diagrams - Notation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Alternative Notations – UML class diagrams, others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Binary Relationship types and those of higher degree.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5993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599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Extended Entity-Relationship (EER) Model</a:t>
            </a:r>
          </a:p>
        </p:txBody>
      </p:sp>
      <p:sp>
        <p:nvSpPr>
          <p:cNvPr id="10445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1600" y="1524000"/>
            <a:ext cx="9042400" cy="510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entity relationship model in its original form did not support the specialization and generalization abstractions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Next </a:t>
            </a:r>
            <a:r>
              <a:rPr lang="en-US" altLang="en-US" sz="2400" dirty="0" smtClean="0"/>
              <a:t>slides illustrate how the ER model can be extended with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Type-subtype and set-subset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Specialization/Generalization Hierarchies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Notation to display them in EER diagrams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1600" y="886837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EER stands for Enhanced ER or Extended ER</a:t>
            </a:r>
          </a:p>
        </p:txBody>
      </p:sp>
    </p:spTree>
    <p:extLst>
      <p:ext uri="{BB962C8B-B14F-4D97-AF65-F5344CB8AC3E}">
        <p14:creationId xmlns:p14="http://schemas.microsoft.com/office/powerpoint/2010/main" val="774935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2091"/>
            <a:ext cx="9144000" cy="59750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</a:p>
        </p:txBody>
      </p:sp>
      <p:sp>
        <p:nvSpPr>
          <p:cNvPr id="92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349" y="651753"/>
            <a:ext cx="9042400" cy="6096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EER </a:t>
            </a:r>
            <a:r>
              <a:rPr lang="en-US" altLang="en-US" sz="2400" dirty="0" smtClean="0"/>
              <a:t>Model Concepts</a:t>
            </a:r>
          </a:p>
          <a:p>
            <a:pPr lvl="1" eaLnBrk="1" hangingPunct="1"/>
            <a:r>
              <a:rPr lang="en-US" altLang="en-US" sz="2400" dirty="0" smtClean="0"/>
              <a:t>Includes all modeling concepts of basic ER </a:t>
            </a:r>
          </a:p>
          <a:p>
            <a:pPr lvl="1" eaLnBrk="1" hangingPunct="1"/>
            <a:r>
              <a:rPr lang="en-US" altLang="en-US" sz="2400" dirty="0" smtClean="0"/>
              <a:t>Additional concepts: </a:t>
            </a:r>
          </a:p>
          <a:p>
            <a:pPr lvl="2" eaLnBrk="1" hangingPunct="1"/>
            <a:r>
              <a:rPr lang="en-US" altLang="en-US" dirty="0" smtClean="0"/>
              <a:t>subclasses/</a:t>
            </a:r>
            <a:r>
              <a:rPr lang="en-US" altLang="en-US" dirty="0" err="1" smtClean="0"/>
              <a:t>superclasses</a:t>
            </a:r>
            <a:endParaRPr lang="en-US" altLang="en-US" dirty="0" smtClean="0"/>
          </a:p>
          <a:p>
            <a:pPr lvl="2" eaLnBrk="1" hangingPunct="1"/>
            <a:r>
              <a:rPr lang="en-US" altLang="en-US" dirty="0" smtClean="0"/>
              <a:t>specialization/generalization</a:t>
            </a:r>
          </a:p>
          <a:p>
            <a:pPr lvl="2" eaLnBrk="1" hangingPunct="1"/>
            <a:r>
              <a:rPr lang="en-US" altLang="en-US" dirty="0" smtClean="0"/>
              <a:t>categories (UNION types)</a:t>
            </a:r>
          </a:p>
          <a:p>
            <a:pPr lvl="2" eaLnBrk="1" hangingPunct="1"/>
            <a:r>
              <a:rPr lang="en-US" altLang="en-US" dirty="0" smtClean="0"/>
              <a:t>attribute and relationship inheritance</a:t>
            </a:r>
          </a:p>
          <a:p>
            <a:pPr lvl="1" eaLnBrk="1" hangingPunct="1"/>
            <a:r>
              <a:rPr lang="en-US" altLang="en-US" sz="2400" dirty="0" smtClean="0"/>
              <a:t>Constraints on Specialization/Generalization</a:t>
            </a:r>
          </a:p>
          <a:p>
            <a:pPr eaLnBrk="1" hangingPunct="1"/>
            <a:r>
              <a:rPr lang="en-US" altLang="en-US" sz="2400" dirty="0" smtClean="0"/>
              <a:t>The additional EER concepts </a:t>
            </a:r>
            <a:r>
              <a:rPr lang="en-US" altLang="en-US" sz="2400" dirty="0" smtClean="0"/>
              <a:t>used </a:t>
            </a:r>
            <a:r>
              <a:rPr lang="en-US" altLang="en-US" sz="2400" dirty="0" smtClean="0"/>
              <a:t>to model applications more completely and more accurately</a:t>
            </a:r>
          </a:p>
          <a:p>
            <a:pPr lvl="1" eaLnBrk="1" hangingPunct="1"/>
            <a:r>
              <a:rPr lang="en-US" altLang="en-US" sz="2400" dirty="0" smtClean="0"/>
              <a:t>EER includes some object-oriented concepts, such as inheritance</a:t>
            </a:r>
          </a:p>
          <a:p>
            <a:pPr eaLnBrk="1" hangingPunct="1"/>
            <a:r>
              <a:rPr lang="en-US" altLang="en-US" sz="2400" dirty="0" smtClean="0"/>
              <a:t>Knowledge Representation and Ontology Concepts</a:t>
            </a:r>
          </a:p>
        </p:txBody>
      </p:sp>
    </p:spTree>
    <p:extLst>
      <p:ext uri="{BB962C8B-B14F-4D97-AF65-F5344CB8AC3E}">
        <p14:creationId xmlns:p14="http://schemas.microsoft.com/office/powerpoint/2010/main" val="227675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243"/>
            <a:ext cx="9144000" cy="530157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Subclasses and Superclasses (1)</a:t>
            </a:r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An entity type may have additional meaningful subgroupings of its entities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Example: EMPLOYEE may be further grouped into: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SECRETARY, ENGINEER, TECHNICIAN, …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Based on the EMPLOYEE’s Job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MANAGER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EMPLOYEEs who are managers (the role they play)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200" dirty="0" smtClean="0"/>
              <a:t>SALARIED_EMPLOYEE, HOURLY_EMPLOYEE</a:t>
            </a:r>
          </a:p>
          <a:p>
            <a:pPr lvl="3" eaLnBrk="1" hangingPunct="1">
              <a:lnSpc>
                <a:spcPct val="150000"/>
              </a:lnSpc>
            </a:pPr>
            <a:r>
              <a:rPr lang="en-US" altLang="en-US" sz="2200" dirty="0" smtClean="0"/>
              <a:t>Based on the EMPLOYEE’s method of pay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/>
              <a:t>EER diagrams extend ER diagrams to represent these additional subgroupings, called </a:t>
            </a:r>
            <a:r>
              <a:rPr lang="en-US" altLang="en-US" sz="2200" i="1" dirty="0" smtClean="0"/>
              <a:t>subclasses</a:t>
            </a:r>
            <a:r>
              <a:rPr lang="en-US" altLang="en-US" sz="2200" dirty="0" smtClean="0"/>
              <a:t> or </a:t>
            </a:r>
            <a:r>
              <a:rPr lang="en-US" altLang="en-US" sz="2200" i="1" dirty="0" smtClean="0"/>
              <a:t>subtypes</a:t>
            </a:r>
          </a:p>
        </p:txBody>
      </p:sp>
    </p:spTree>
    <p:extLst>
      <p:ext uri="{BB962C8B-B14F-4D97-AF65-F5344CB8AC3E}">
        <p14:creationId xmlns:p14="http://schemas.microsoft.com/office/powerpoint/2010/main" val="3982913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20188" cy="5232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Subclasses and </a:t>
            </a:r>
            <a:r>
              <a:rPr lang="en-US" altLang="en-US" b="1" dirty="0" err="1">
                <a:solidFill>
                  <a:schemeClr val="bg1"/>
                </a:solidFill>
              </a:rPr>
              <a:t>Superclasses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685800"/>
            <a:ext cx="8997108" cy="5715000"/>
            <a:chOff x="76200" y="685800"/>
            <a:chExt cx="8997108" cy="5715000"/>
          </a:xfrm>
        </p:grpSpPr>
        <p:pic>
          <p:nvPicPr>
            <p:cNvPr id="13315" name="Picture 3" descr="fig04_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685800"/>
              <a:ext cx="8997108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172200" y="685800"/>
              <a:ext cx="2901108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Subclasses and Superclasses (2)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of these subgroupings is a subset of EMPLOYEE entities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Each is called a </a:t>
            </a:r>
            <a:r>
              <a:rPr lang="en-US" altLang="en-US" sz="2400" b="1" dirty="0" smtClean="0"/>
              <a:t>subclass</a:t>
            </a:r>
            <a:r>
              <a:rPr lang="en-US" altLang="en-US" sz="2400" dirty="0" smtClean="0"/>
              <a:t> of EMPLOYEE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EMPLOYEE is the </a:t>
            </a:r>
            <a:r>
              <a:rPr lang="en-US" altLang="en-US" sz="2400" b="1" dirty="0" smtClean="0"/>
              <a:t>superclass</a:t>
            </a:r>
            <a:r>
              <a:rPr lang="en-US" altLang="en-US" sz="2400" dirty="0" smtClean="0"/>
              <a:t> for each of these subclasses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These are called </a:t>
            </a:r>
            <a:r>
              <a:rPr lang="en-US" altLang="en-US" sz="2400" b="1" dirty="0" smtClean="0"/>
              <a:t>superclass/subclass relationships</a:t>
            </a:r>
            <a:r>
              <a:rPr lang="en-US" altLang="en-US" sz="2400" dirty="0" smtClean="0"/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EMPLOYEE/SECRETARY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EMPLOYEE/TECHNICIAN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EMPLOYEE/MANAGER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3870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921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Subclasses and </a:t>
            </a:r>
            <a:r>
              <a:rPr lang="en-US" altLang="en-US" sz="2800" b="1" dirty="0" err="1" smtClean="0"/>
              <a:t>Superclasses</a:t>
            </a:r>
            <a:r>
              <a:rPr lang="en-US" altLang="en-US" sz="2800" b="1" dirty="0" smtClean="0"/>
              <a:t> (3)</a:t>
            </a: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960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These are also called IS-A relationships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SECRETARY IS-A EMPLOYEE, TECHNICIAN IS-A EMPLOYEE, ….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Note: An entity that is member of a subclass represents the same real-world entity as some member of the superclass: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The subclass member is the same entity in a </a:t>
            </a:r>
            <a:r>
              <a:rPr lang="en-US" altLang="en-US" sz="2200" b="1" i="1" dirty="0" smtClean="0"/>
              <a:t>distinct specific role</a:t>
            </a:r>
            <a:r>
              <a:rPr lang="en-US" altLang="en-US" sz="2200" b="1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An entity </a:t>
            </a:r>
            <a:r>
              <a:rPr lang="en-US" altLang="en-US" sz="2200" b="1" dirty="0" smtClean="0"/>
              <a:t>cannot exist </a:t>
            </a:r>
            <a:r>
              <a:rPr lang="en-US" altLang="en-US" sz="2200" dirty="0" smtClean="0"/>
              <a:t>in the database merely by being a member of a subclass; it </a:t>
            </a:r>
            <a:r>
              <a:rPr lang="en-US" altLang="en-US" sz="2200" b="1" dirty="0" smtClean="0"/>
              <a:t>must also be a member of the superclass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member of the superclass </a:t>
            </a:r>
            <a:r>
              <a:rPr lang="en-US" altLang="en-US" sz="2200" b="1" dirty="0" smtClean="0"/>
              <a:t>can be optionally included </a:t>
            </a:r>
            <a:r>
              <a:rPr lang="en-US" altLang="en-US" sz="2200" dirty="0" smtClean="0"/>
              <a:t>as a member of any number of its subclasses</a:t>
            </a:r>
          </a:p>
        </p:txBody>
      </p:sp>
    </p:spTree>
    <p:extLst>
      <p:ext uri="{BB962C8B-B14F-4D97-AF65-F5344CB8AC3E}">
        <p14:creationId xmlns:p14="http://schemas.microsoft.com/office/powerpoint/2010/main" val="3647982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3855"/>
            <a:ext cx="9144000" cy="59574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ER Model Concepts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607290"/>
            <a:ext cx="9144000" cy="625070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Entities and Attributes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Entity is a basic concept for the ER model. </a:t>
            </a:r>
            <a:r>
              <a:rPr lang="en-US" altLang="en-US" sz="2200" b="1" dirty="0" smtClean="0"/>
              <a:t>Entities are specific things or objects in the mini-world</a:t>
            </a:r>
            <a:r>
              <a:rPr lang="en-US" altLang="en-US" sz="2200" dirty="0" smtClean="0"/>
              <a:t> that are represented in the database.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the EMPLOYEE John Smith, the Research DEPARTMENT, the </a:t>
            </a:r>
            <a:r>
              <a:rPr lang="en-US" altLang="en-US" sz="2000" dirty="0" err="1" smtClean="0"/>
              <a:t>ProductX</a:t>
            </a:r>
            <a:r>
              <a:rPr lang="en-US" altLang="en-US" sz="2000" dirty="0" smtClean="0"/>
              <a:t> PROJECT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Attributes are properties used to describe an entity.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an EMPLOYEE entity may have the attributes Name, SSN, Address, Sex, </a:t>
            </a:r>
            <a:r>
              <a:rPr lang="en-US" altLang="en-US" sz="2000" dirty="0" err="1" smtClean="0"/>
              <a:t>BirthDate</a:t>
            </a:r>
            <a:endParaRPr lang="en-US" altLang="en-US" sz="20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specific entity will have a value for each of its attributes.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For example a specific employee entity may have Name='John Smith', SSN='123456789', Address ='731, </a:t>
            </a:r>
            <a:r>
              <a:rPr lang="en-US" altLang="en-US" sz="2000" dirty="0" err="1" smtClean="0"/>
              <a:t>Fondren</a:t>
            </a:r>
            <a:r>
              <a:rPr lang="en-US" altLang="en-US" sz="2000" dirty="0" smtClean="0"/>
              <a:t>, Houston, TX', Sex='M', </a:t>
            </a:r>
            <a:r>
              <a:rPr lang="en-US" altLang="en-US" sz="2000" dirty="0" err="1" smtClean="0"/>
              <a:t>BirthDate</a:t>
            </a:r>
            <a:r>
              <a:rPr lang="en-US" altLang="en-US" sz="2000" dirty="0" smtClean="0"/>
              <a:t>='09-JAN-55‘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Each attribute has a </a:t>
            </a:r>
            <a:r>
              <a:rPr lang="en-US" altLang="en-US" sz="2200" i="1" dirty="0" smtClean="0"/>
              <a:t>value set</a:t>
            </a:r>
            <a:r>
              <a:rPr lang="en-US" altLang="en-US" sz="2200" dirty="0" smtClean="0"/>
              <a:t> (or data type) associated with it – e.g. integer, string, date, enumerated type, …</a:t>
            </a:r>
          </a:p>
        </p:txBody>
      </p:sp>
    </p:spTree>
    <p:extLst>
      <p:ext uri="{BB962C8B-B14F-4D97-AF65-F5344CB8AC3E}">
        <p14:creationId xmlns:p14="http://schemas.microsoft.com/office/powerpoint/2010/main" val="1744865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8"/>
          <p:cNvSpPr>
            <a:spLocks noGrp="1" noChangeArrowheads="1"/>
          </p:cNvSpPr>
          <p:nvPr>
            <p:ph type="title"/>
          </p:nvPr>
        </p:nvSpPr>
        <p:spPr>
          <a:xfrm>
            <a:off x="4864" y="1"/>
            <a:ext cx="9139136" cy="5334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Subclasses and </a:t>
            </a:r>
            <a:r>
              <a:rPr lang="en-US" altLang="en-US" sz="2800" b="1" dirty="0" err="1" smtClean="0"/>
              <a:t>Superclasses</a:t>
            </a:r>
            <a:r>
              <a:rPr lang="en-US" altLang="en-US" sz="2800" b="1" dirty="0" smtClean="0"/>
              <a:t> (4)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232" y="609600"/>
            <a:ext cx="9042400" cy="617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salaried employee who is also an engineer belongs to the two subclasses: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ENGINEER, and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SALARIED_EMPLOYEE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 salaried employee who is also an engineering manager belongs to the three subclasses: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MANAGER,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ENGINEER, and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000" dirty="0" smtClean="0"/>
              <a:t>SALARIED_EMPLOYEE </a:t>
            </a:r>
          </a:p>
          <a:p>
            <a:pPr eaLnBrk="1" hangingPunct="1"/>
            <a:r>
              <a:rPr lang="en-US" altLang="en-US" sz="2400" dirty="0" smtClean="0"/>
              <a:t>It is not necessary that every entity in a superclass be a member of some subclass</a:t>
            </a:r>
          </a:p>
        </p:txBody>
      </p:sp>
    </p:spTree>
    <p:extLst>
      <p:ext uri="{BB962C8B-B14F-4D97-AF65-F5344CB8AC3E}">
        <p14:creationId xmlns:p14="http://schemas.microsoft.com/office/powerpoint/2010/main" val="2487355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-9236" y="-23091"/>
            <a:ext cx="9153236" cy="937491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Attribute Inheritance in Superclass / Subclass Relationships 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01600" y="914400"/>
            <a:ext cx="9042400" cy="5867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An entity that is member of a subclass </a:t>
            </a:r>
            <a:r>
              <a:rPr lang="en-US" altLang="en-US" sz="2400" b="1" i="1" dirty="0" smtClean="0"/>
              <a:t>inherits</a:t>
            </a:r>
            <a:r>
              <a:rPr lang="en-US" altLang="en-US" sz="24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b="1" dirty="0" smtClean="0"/>
              <a:t>attributes</a:t>
            </a:r>
            <a:r>
              <a:rPr lang="en-US" altLang="en-US" sz="2400" dirty="0" smtClean="0"/>
              <a:t> of the entity as a member of the superclass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b="1" dirty="0" smtClean="0"/>
              <a:t>relationships</a:t>
            </a:r>
            <a:r>
              <a:rPr lang="en-US" altLang="en-US" sz="2400" dirty="0" smtClean="0"/>
              <a:t> of the entity as a member of the superclass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</a:t>
            </a:r>
            <a:r>
              <a:rPr lang="en-US" altLang="en-US" sz="2400" dirty="0" smtClean="0"/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In the previous slide, SECRETARY (as well as TECHNICIAN and ENGINEER) inherit the attributes Name, SSN, …, from EMPLOYEE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Every SECRETARY entity will have values for the inherited attributes</a:t>
            </a:r>
          </a:p>
          <a:p>
            <a:pPr eaLnBrk="1" hangingPunct="1">
              <a:lnSpc>
                <a:spcPct val="15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66580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0598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Representing Specialization in EER Diagrams</a:t>
            </a:r>
          </a:p>
        </p:txBody>
      </p:sp>
      <p:pic>
        <p:nvPicPr>
          <p:cNvPr id="25604" name="Picture 4" descr="fig04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/>
          <a:stretch/>
        </p:blipFill>
        <p:spPr bwMode="auto">
          <a:xfrm>
            <a:off x="6209" y="609600"/>
            <a:ext cx="9112346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871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Specialization (1)</a:t>
            </a:r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91600" cy="5638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Specialization is the process of </a:t>
            </a:r>
            <a:r>
              <a:rPr lang="en-US" altLang="en-US" sz="2400" b="1" dirty="0" smtClean="0"/>
              <a:t>defining a set of subclasses of a superclass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The set of subclasses is </a:t>
            </a:r>
            <a:r>
              <a:rPr lang="en-US" altLang="en-US" sz="2400" b="1" dirty="0" smtClean="0"/>
              <a:t>based upon some distinguishing characteristics of the entities in the superclass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Example: {SECRETARY, ENGINEER, TECHNICIAN} is a specialization of EMPLOYEE based upon </a:t>
            </a:r>
            <a:r>
              <a:rPr lang="en-US" altLang="en-US" sz="2400" i="1" dirty="0" smtClean="0"/>
              <a:t>job type.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Example: MANAGER</a:t>
            </a:r>
            <a:r>
              <a:rPr lang="en-US" altLang="en-US" sz="2400" i="1" dirty="0" smtClean="0"/>
              <a:t> is a specialization of EMPLOYEE based on the role the employee plays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May have several specializations of the same superclass </a:t>
            </a:r>
          </a:p>
        </p:txBody>
      </p:sp>
    </p:spTree>
    <p:extLst>
      <p:ext uri="{BB962C8B-B14F-4D97-AF65-F5344CB8AC3E}">
        <p14:creationId xmlns:p14="http://schemas.microsoft.com/office/powerpoint/2010/main" val="330043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686" t="17763" r="44676" b="4298"/>
          <a:stretch/>
        </p:blipFill>
        <p:spPr>
          <a:xfrm>
            <a:off x="4067175" y="685800"/>
            <a:ext cx="4981927" cy="6163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95400"/>
            <a:ext cx="396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dirty="0"/>
              <a:t>Example</a:t>
            </a:r>
            <a:r>
              <a:rPr lang="en-US" altLang="en-US" dirty="0"/>
              <a:t>: </a:t>
            </a:r>
            <a:endParaRPr lang="en-US" altLang="en-US" dirty="0" smtClean="0"/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SECRETARY</a:t>
            </a:r>
            <a:r>
              <a:rPr lang="en-US" altLang="en-US" dirty="0"/>
              <a:t>, </a:t>
            </a:r>
            <a:endParaRPr lang="en-US" altLang="en-US" dirty="0" smtClean="0"/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ENGINEER  and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TECHNICIAN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/>
              <a:t>is </a:t>
            </a:r>
            <a:r>
              <a:rPr lang="en-US" altLang="en-US" dirty="0"/>
              <a:t>a specialization of EMPLOYEE based upon </a:t>
            </a:r>
            <a:r>
              <a:rPr lang="en-US" altLang="en-US" i="1" dirty="0"/>
              <a:t>job type.</a:t>
            </a:r>
          </a:p>
        </p:txBody>
      </p:sp>
    </p:spTree>
    <p:extLst>
      <p:ext uri="{BB962C8B-B14F-4D97-AF65-F5344CB8AC3E}">
        <p14:creationId xmlns:p14="http://schemas.microsoft.com/office/powerpoint/2010/main" val="768860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Specialization (3)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40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Another specialization of EMPLOYEE based on </a:t>
            </a:r>
            <a:r>
              <a:rPr lang="en-US" altLang="en-US" sz="2400" i="1" dirty="0" smtClean="0"/>
              <a:t>method of pay</a:t>
            </a:r>
            <a:r>
              <a:rPr lang="en-US" altLang="en-US" sz="2400" dirty="0" smtClean="0"/>
              <a:t> is </a:t>
            </a:r>
            <a:r>
              <a:rPr lang="en-US" altLang="en-US" sz="2400" b="1" dirty="0" smtClean="0">
                <a:latin typeface="Arial Narrow" panose="020B0606020202030204" pitchFamily="34" charset="0"/>
              </a:rPr>
              <a:t>{SALARIED_EMPLOYEE, HOURLY_EMPLOYEE}.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Superclass/subclass relationships and specialization can be diagrammatically represented in EER diagrams</a:t>
            </a:r>
          </a:p>
          <a:p>
            <a:pPr lvl="1" eaLnBrk="1" hangingPunct="1"/>
            <a:r>
              <a:rPr lang="en-US" altLang="en-US" sz="2400" dirty="0" smtClean="0"/>
              <a:t>Attributes of a subclass are called </a:t>
            </a:r>
            <a:r>
              <a:rPr lang="en-US" altLang="en-US" sz="2400" b="1" i="1" dirty="0" smtClean="0"/>
              <a:t>specific</a:t>
            </a:r>
            <a:r>
              <a:rPr lang="en-US" altLang="en-US" sz="2400" dirty="0" smtClean="0"/>
              <a:t> or </a:t>
            </a:r>
            <a:r>
              <a:rPr lang="en-US" altLang="en-US" sz="2400" b="1" i="1" dirty="0" smtClean="0"/>
              <a:t>local</a:t>
            </a:r>
            <a:r>
              <a:rPr lang="en-US" altLang="en-US" sz="2400" dirty="0" smtClean="0"/>
              <a:t> attributes.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For example, the attribute </a:t>
            </a:r>
            <a:r>
              <a:rPr lang="en-US" altLang="en-US" b="1" dirty="0" err="1" smtClean="0">
                <a:latin typeface="Arial Narrow" panose="020B0606020202030204" pitchFamily="34" charset="0"/>
              </a:rPr>
              <a:t>TypingSpeed</a:t>
            </a:r>
            <a:r>
              <a:rPr lang="en-US" altLang="en-US" dirty="0" smtClean="0"/>
              <a:t> of SECRETARY</a:t>
            </a:r>
          </a:p>
          <a:p>
            <a:pPr lvl="1" eaLnBrk="1" hangingPunct="1"/>
            <a:r>
              <a:rPr lang="en-US" altLang="en-US" sz="2400" dirty="0" smtClean="0"/>
              <a:t>The subclass can also participate in specific relationship types.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dirty="0" smtClean="0"/>
              <a:t>For example, a relationship </a:t>
            </a:r>
            <a:r>
              <a:rPr lang="en-US" altLang="en-US" b="1" dirty="0" smtClean="0">
                <a:latin typeface="Arial Narrow" panose="020B0606020202030204" pitchFamily="34" charset="0"/>
              </a:rPr>
              <a:t>BELONGS_TO</a:t>
            </a:r>
            <a:r>
              <a:rPr lang="en-US" altLang="en-US" dirty="0" smtClean="0"/>
              <a:t> of </a:t>
            </a:r>
            <a:r>
              <a:rPr lang="en-US" altLang="en-US" b="1" dirty="0" smtClean="0">
                <a:latin typeface="Arial Narrow" panose="020B0606020202030204" pitchFamily="34" charset="0"/>
              </a:rPr>
              <a:t>HOURLY_EMPLOYEE</a:t>
            </a:r>
          </a:p>
        </p:txBody>
      </p:sp>
    </p:spTree>
    <p:extLst>
      <p:ext uri="{BB962C8B-B14F-4D97-AF65-F5344CB8AC3E}">
        <p14:creationId xmlns:p14="http://schemas.microsoft.com/office/powerpoint/2010/main" val="27941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04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3"/>
          <a:stretch/>
        </p:blipFill>
        <p:spPr bwMode="auto">
          <a:xfrm>
            <a:off x="152399" y="685800"/>
            <a:ext cx="9010829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 descr="Pink tissue paper"/>
          <p:cNvSpPr txBox="1">
            <a:spLocks noChangeArrowheads="1"/>
          </p:cNvSpPr>
          <p:nvPr/>
        </p:nvSpPr>
        <p:spPr bwMode="auto">
          <a:xfrm>
            <a:off x="-9236" y="0"/>
            <a:ext cx="9153236" cy="5794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Specialization </a:t>
            </a:r>
            <a:r>
              <a:rPr lang="en-US" altLang="en-US" sz="3200" dirty="0" smtClean="0">
                <a:solidFill>
                  <a:schemeClr val="bg1"/>
                </a:solidFill>
              </a:rPr>
              <a:t>(4)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0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Generalization</a:t>
            </a:r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854" y="685800"/>
            <a:ext cx="9042400" cy="6096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Generalization is the reverse of the specialization process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Several classes with common features are generalized into a superclass;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original classes become its subclasses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Example: CAR, TRUCK generalized into VEHICLE;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both CAR, TRUCK become subclasses of the superclass VEHICLE.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We can view {CAR, TRUCK} as a specialization of VEHICLE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 smtClean="0"/>
              <a:t>Alternatively, we can view VEHICLE as a generalization of CAR and TRUCK </a:t>
            </a:r>
          </a:p>
        </p:txBody>
      </p:sp>
    </p:spTree>
    <p:extLst>
      <p:ext uri="{BB962C8B-B14F-4D97-AF65-F5344CB8AC3E}">
        <p14:creationId xmlns:p14="http://schemas.microsoft.com/office/powerpoint/2010/main" val="3660920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fig04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7" r="12423" b="14865"/>
          <a:stretch/>
        </p:blipFill>
        <p:spPr bwMode="auto">
          <a:xfrm>
            <a:off x="495300" y="3565491"/>
            <a:ext cx="7924800" cy="329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 descr="Pink tissue paper"/>
          <p:cNvSpPr txBox="1">
            <a:spLocks noChangeArrowheads="1"/>
          </p:cNvSpPr>
          <p:nvPr/>
        </p:nvSpPr>
        <p:spPr bwMode="auto">
          <a:xfrm>
            <a:off x="0" y="0"/>
            <a:ext cx="9144000" cy="5191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Generalization (2)</a:t>
            </a:r>
          </a:p>
        </p:txBody>
      </p:sp>
      <p:pic>
        <p:nvPicPr>
          <p:cNvPr id="4" name="Picture 3" descr="fig04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7" b="66852"/>
          <a:stretch/>
        </p:blipFill>
        <p:spPr bwMode="auto">
          <a:xfrm>
            <a:off x="495300" y="685800"/>
            <a:ext cx="815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 rot="20875699">
            <a:off x="1657641" y="2354408"/>
            <a:ext cx="2091585" cy="83820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900000">
            <a:off x="5520544" y="2374277"/>
            <a:ext cx="1850658" cy="83820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11892" y="1648245"/>
            <a:ext cx="1850708" cy="637755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" y="1828800"/>
            <a:ext cx="1467741" cy="657645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11451" y="1904999"/>
            <a:ext cx="1337250" cy="581445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3550306"/>
            <a:ext cx="4477966" cy="793093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68325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Generalization</a:t>
            </a:r>
            <a:r>
              <a:rPr lang="en-US" altLang="en-US" sz="3200" dirty="0" smtClean="0"/>
              <a:t> and Specialization (1)</a:t>
            </a:r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800" y="685800"/>
            <a:ext cx="9042400" cy="593549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/>
              <a:t>Diagrammatic notations are sometimes used to distinguish between generalization and specialization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Arrow </a:t>
            </a:r>
            <a:r>
              <a:rPr lang="en-US" altLang="en-US" sz="2400" b="1" dirty="0" smtClean="0"/>
              <a:t>pointing to the generalized superclass </a:t>
            </a:r>
            <a:r>
              <a:rPr lang="en-US" altLang="en-US" sz="2400" dirty="0" smtClean="0"/>
              <a:t>represents a generalization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Arrows </a:t>
            </a:r>
            <a:r>
              <a:rPr lang="en-US" altLang="en-US" sz="2400" b="1" dirty="0" smtClean="0"/>
              <a:t>pointing to the specialized subclasses</a:t>
            </a:r>
            <a:r>
              <a:rPr lang="en-US" altLang="en-US" sz="2400" dirty="0" smtClean="0"/>
              <a:t> represent a specialization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b="1" dirty="0" smtClean="0"/>
              <a:t>We </a:t>
            </a:r>
            <a:r>
              <a:rPr lang="en-US" altLang="en-US" sz="2400" b="1" i="1" dirty="0" smtClean="0"/>
              <a:t>do not use</a:t>
            </a:r>
            <a:r>
              <a:rPr lang="en-US" altLang="en-US" sz="2400" b="1" dirty="0" smtClean="0"/>
              <a:t> this notation because it is often subjective </a:t>
            </a:r>
            <a:r>
              <a:rPr lang="en-US" altLang="en-US" sz="2400" dirty="0" smtClean="0"/>
              <a:t>as to which process is more appropriate for a particular situation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 smtClean="0"/>
              <a:t>We advocate not drawing any arrows</a:t>
            </a:r>
          </a:p>
        </p:txBody>
      </p:sp>
    </p:spTree>
    <p:extLst>
      <p:ext uri="{BB962C8B-B14F-4D97-AF65-F5344CB8AC3E}">
        <p14:creationId xmlns:p14="http://schemas.microsoft.com/office/powerpoint/2010/main" val="1947234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8789</TotalTime>
  <Words>8585</Words>
  <Application>Microsoft Office PowerPoint</Application>
  <PresentationFormat>Letter Paper (8.5x11 in)</PresentationFormat>
  <Paragraphs>959</Paragraphs>
  <Slides>166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9" baseType="lpstr">
      <vt:lpstr>ＭＳ Ｐゴシック</vt:lpstr>
      <vt:lpstr>ＭＳ Ｐゴシック</vt:lpstr>
      <vt:lpstr>-apple-system</vt:lpstr>
      <vt:lpstr>Arial</vt:lpstr>
      <vt:lpstr>Arial Narrow</vt:lpstr>
      <vt:lpstr>Calibri Light</vt:lpstr>
      <vt:lpstr>Symbol</vt:lpstr>
      <vt:lpstr>system-ui</vt:lpstr>
      <vt:lpstr>Tahoma</vt:lpstr>
      <vt:lpstr>Times New Roman</vt:lpstr>
      <vt:lpstr>Wingdings</vt:lpstr>
      <vt:lpstr>ヒラギノ角ゴ Pro W3</vt:lpstr>
      <vt:lpstr>Blends</vt:lpstr>
      <vt:lpstr>PowerPoint Presentation</vt:lpstr>
      <vt:lpstr>Project Phase 1</vt:lpstr>
      <vt:lpstr>Overview of Database Design Process</vt:lpstr>
      <vt:lpstr>Overview of Database Design Process</vt:lpstr>
      <vt:lpstr>Software Project …</vt:lpstr>
      <vt:lpstr>Methodologies for Conceptual Design</vt:lpstr>
      <vt:lpstr>Example COMPANY Database</vt:lpstr>
      <vt:lpstr>Example COMPANY Database (Continued)</vt:lpstr>
      <vt:lpstr>ER Model Concepts</vt:lpstr>
      <vt:lpstr>Types of Attributes (1)</vt:lpstr>
      <vt:lpstr>Types of Attributes (2)</vt:lpstr>
      <vt:lpstr>Example of a composite attribute</vt:lpstr>
      <vt:lpstr>State the type of each attribute</vt:lpstr>
      <vt:lpstr>Complex Attributes</vt:lpstr>
      <vt:lpstr>Stored versus Derived Attributes</vt:lpstr>
      <vt:lpstr>Entity Types and Key Attributes (1)</vt:lpstr>
      <vt:lpstr>Entity Set</vt:lpstr>
      <vt:lpstr>Entity Set</vt:lpstr>
      <vt:lpstr>Value Sets (Domains) of Attributes</vt:lpstr>
      <vt:lpstr>Attributes and Value Sets</vt:lpstr>
      <vt:lpstr>Displaying an Entity type</vt:lpstr>
      <vt:lpstr>NOTATION for  ER Diagrams      </vt:lpstr>
      <vt:lpstr>NOTATION for  ER Diagrams      </vt:lpstr>
      <vt:lpstr>Exercise</vt:lpstr>
      <vt:lpstr>Example COMPANY Database</vt:lpstr>
      <vt:lpstr>Initial Conceptual Design of Entity Types for  the COMPANY Database Schema</vt:lpstr>
      <vt:lpstr>Initial (Preliminary) Design of Entity Types</vt:lpstr>
      <vt:lpstr>Initial (Preliminary) Design of Entity Types</vt:lpstr>
      <vt:lpstr>Initial (Preliminary) Design of Entity Types</vt:lpstr>
      <vt:lpstr>Refining the initial design by introducing relationships</vt:lpstr>
      <vt:lpstr>Relationship instances of the WORKS_FOR N:1 relationship between EMPLOYEE and DEPARTMENT</vt:lpstr>
      <vt:lpstr>Relationships and Relationship Types (1)</vt:lpstr>
      <vt:lpstr>Relationship instances of the M:N  WORKS_ON relationship between EMPLOYEE and PROJECT</vt:lpstr>
      <vt:lpstr>Relationships and Relationship Types (1)</vt:lpstr>
      <vt:lpstr>Relationship type vs. relationship set (1)</vt:lpstr>
      <vt:lpstr>Relationship type vs. relationship set (2)</vt:lpstr>
      <vt:lpstr>Refining the COMPANY database schema by introducing relationships</vt:lpstr>
      <vt:lpstr>ER DIAGRAM – Relationship Types are: WORKS_FOR, MANAGES, WORKS_ON, CONTROLS, SUPERVISION, DEPENDENTS_OF</vt:lpstr>
      <vt:lpstr>Discussion on Relationship Types</vt:lpstr>
      <vt:lpstr>Discussion on Relationship Types</vt:lpstr>
      <vt:lpstr>Constraints on Relationships</vt:lpstr>
      <vt:lpstr>Many-to-one (N:1) Relationship</vt:lpstr>
      <vt:lpstr>Many-to-many (M:N) Relationship</vt:lpstr>
      <vt:lpstr>Recursive Relationship Type</vt:lpstr>
      <vt:lpstr>Displaying a recursive relationship</vt:lpstr>
      <vt:lpstr>A Recursive Relationship Supervision</vt:lpstr>
      <vt:lpstr>Recursive Relationship Type is: SUPERVISION (participation role names are shown)</vt:lpstr>
      <vt:lpstr>Weak Entity Types</vt:lpstr>
      <vt:lpstr>Weak Entity Types</vt:lpstr>
      <vt:lpstr>Attributes of Relationship types</vt:lpstr>
      <vt:lpstr>Example Attribute of a Relationship Type:  Hours of WORKS_ON</vt:lpstr>
      <vt:lpstr>Notation for Constraints on Relationships</vt:lpstr>
      <vt:lpstr>Alternative (min, max) notation for relationship structural constraints:</vt:lpstr>
      <vt:lpstr>The (min, max) notation for relationship constraints</vt:lpstr>
      <vt:lpstr>COMPANY ER Schema Diagram using (min, max) notation </vt:lpstr>
      <vt:lpstr>Alternative diagrammatic notation</vt:lpstr>
      <vt:lpstr>PowerPoint Presentation</vt:lpstr>
      <vt:lpstr>Exercise</vt:lpstr>
      <vt:lpstr>UML class diagrams</vt:lpstr>
      <vt:lpstr>UML class diagram for COMPANY database schema</vt:lpstr>
      <vt:lpstr>Relationships of Higher Degree</vt:lpstr>
      <vt:lpstr>Relationships of Higher Degree</vt:lpstr>
      <vt:lpstr>Discussion of n-ary relationships (n &gt; 2)</vt:lpstr>
      <vt:lpstr>Ternary vs. Binary relationship</vt:lpstr>
      <vt:lpstr>Example of a ternary relationship</vt:lpstr>
      <vt:lpstr>Ternary relationship vs. 3-Binary relationships</vt:lpstr>
      <vt:lpstr>Discussion of n-ary relationships (n &gt; 2)</vt:lpstr>
      <vt:lpstr>Displaying constraints on higher-degree relationships</vt:lpstr>
      <vt:lpstr>Another Example: A UNIVERSITY Database</vt:lpstr>
      <vt:lpstr>UNIVERSITY database conceptual schema</vt:lpstr>
      <vt:lpstr>Another example</vt:lpstr>
      <vt:lpstr>Another example</vt:lpstr>
      <vt:lpstr>Another example</vt:lpstr>
      <vt:lpstr>Review Questions </vt:lpstr>
      <vt:lpstr>Review Questions </vt:lpstr>
      <vt:lpstr>Exercise: Read(describe) a relationship</vt:lpstr>
      <vt:lpstr>Exercise: Read(describe) a relationship</vt:lpstr>
      <vt:lpstr>Limitations ER Relationship Model(1)</vt:lpstr>
      <vt:lpstr>Exercise</vt:lpstr>
      <vt:lpstr>Exercise</vt:lpstr>
      <vt:lpstr>Exercise</vt:lpstr>
      <vt:lpstr>Exercise</vt:lpstr>
      <vt:lpstr>Summary</vt:lpstr>
      <vt:lpstr>Extended Entity-Relationship (EER) Model</vt:lpstr>
      <vt:lpstr>Outline</vt:lpstr>
      <vt:lpstr>Subclasses and Superclasses (1)</vt:lpstr>
      <vt:lpstr>PowerPoint Presentation</vt:lpstr>
      <vt:lpstr>Subclasses and Superclasses (2)</vt:lpstr>
      <vt:lpstr>Subclasses and Superclasses (3)</vt:lpstr>
      <vt:lpstr>Subclasses and Superclasses (4)</vt:lpstr>
      <vt:lpstr>Attribute Inheritance in Superclass / Subclass Relationships </vt:lpstr>
      <vt:lpstr>Representing Specialization in EER Diagrams</vt:lpstr>
      <vt:lpstr>Specialization (1)</vt:lpstr>
      <vt:lpstr>Specialization (2)</vt:lpstr>
      <vt:lpstr>Specialization (3)</vt:lpstr>
      <vt:lpstr>PowerPoint Presentation</vt:lpstr>
      <vt:lpstr>Generalization</vt:lpstr>
      <vt:lpstr>PowerPoint Presentation</vt:lpstr>
      <vt:lpstr>Generalization and Specialization (1)</vt:lpstr>
      <vt:lpstr>Generalization and Specialization (2)</vt:lpstr>
      <vt:lpstr>Types of Specialization</vt:lpstr>
      <vt:lpstr>Constraints on Specialization and Generalization (1)</vt:lpstr>
      <vt:lpstr>Constraints on Specialization and Generalization (2)</vt:lpstr>
      <vt:lpstr>Displaying an attribute-defined specialization in EER diagrams</vt:lpstr>
      <vt:lpstr>Constraints on Specialization and Generalization (3)</vt:lpstr>
      <vt:lpstr>Constraints on Specialization and Generalization (4)</vt:lpstr>
      <vt:lpstr>Constraints on Specialization and Generalization (5)</vt:lpstr>
      <vt:lpstr>Constraints on Specialization and Generalization (6)</vt:lpstr>
      <vt:lpstr>Example of disjoint partial Specialization</vt:lpstr>
      <vt:lpstr>PowerPoint Presentation</vt:lpstr>
      <vt:lpstr>Specialization/Generalization Hierarchies, Lattices &amp; Shared Subclasses (1)</vt:lpstr>
      <vt:lpstr>PowerPoint Presentation</vt:lpstr>
      <vt:lpstr>Specialization/Generalization Hierarchies, Lattices &amp; Shared Subclasses (2)</vt:lpstr>
      <vt:lpstr> </vt:lpstr>
      <vt:lpstr>Utilizing Specialization and Generalization in Refining Conceptual Schemas</vt:lpstr>
      <vt:lpstr>Top Down conceptual refinement process Example - a specialization lattice with multiple inheritance for a UNIVERSITY database.</vt:lpstr>
      <vt:lpstr>PowerPoint Presentation</vt:lpstr>
      <vt:lpstr>Top Down conceptual refinement process Example - a specialization lattice with multiple inheritance for a UNIVERSITY database.</vt:lpstr>
      <vt:lpstr>Top Down conceptual refinement process Example - a specialization lattice with multiple inheritance for a UNIVERSITY database.</vt:lpstr>
      <vt:lpstr>PowerPoint Presentation</vt:lpstr>
      <vt:lpstr>PowerPoint Presentation</vt:lpstr>
      <vt:lpstr>PowerPoint Presentation</vt:lpstr>
      <vt:lpstr>Categories (UNION TYPES) (1)</vt:lpstr>
      <vt:lpstr>Categories (UNION TYPES) (2)</vt:lpstr>
      <vt:lpstr>Two categories (UNION types): OWNER, REGISTERED_VEHICLE</vt:lpstr>
      <vt:lpstr>Design Choices for Specialization/Generalization</vt:lpstr>
      <vt:lpstr>Design Choices for Specialization/Generalization(2)</vt:lpstr>
      <vt:lpstr>Design Choices for Specialization/Generalization(3)</vt:lpstr>
      <vt:lpstr>Design Choices for Specialization/Generalization(3)</vt:lpstr>
      <vt:lpstr>Design Choices for Specialization/Generalization(4)</vt:lpstr>
      <vt:lpstr>Formal Definitions of EER Model (1)</vt:lpstr>
      <vt:lpstr>Formal Definitions of EER Model (2)</vt:lpstr>
      <vt:lpstr>Formal Definitions of EER Model (3)</vt:lpstr>
      <vt:lpstr>Formal Definitions of EER Model (4)</vt:lpstr>
      <vt:lpstr>General  Basis for Conceptual Modeling(1)</vt:lpstr>
      <vt:lpstr>Aggregation and Association</vt:lpstr>
      <vt:lpstr>Aggregation and Association</vt:lpstr>
      <vt:lpstr>Aggregation and Association</vt:lpstr>
      <vt:lpstr>Aggregation</vt:lpstr>
      <vt:lpstr>Aggregation</vt:lpstr>
      <vt:lpstr>General  Basis for Conceptual Modeling</vt:lpstr>
      <vt:lpstr>Conceptual Design Using the ER/EER Model</vt:lpstr>
      <vt:lpstr>Principle 1: Avoiding Redundancy</vt:lpstr>
      <vt:lpstr>Principle 2: Entity vs. Attribute</vt:lpstr>
      <vt:lpstr>Select the Right Relationships</vt:lpstr>
      <vt:lpstr>Select the Right Relationships</vt:lpstr>
      <vt:lpstr>Select the right kind of element</vt:lpstr>
      <vt:lpstr>Select the right kind of element</vt:lpstr>
      <vt:lpstr>Select the right kind of element</vt:lpstr>
      <vt:lpstr>Alternative diagrammatic notations</vt:lpstr>
      <vt:lpstr>UML Example for Displaying Specialization / Generalization</vt:lpstr>
      <vt:lpstr>Other alternative diagrammatic notations</vt:lpstr>
      <vt:lpstr>Other alternative diagrammatic notations</vt:lpstr>
      <vt:lpstr>Other alternative diagrammatic notations</vt:lpstr>
      <vt:lpstr>Other alternative diagrammatic notations</vt:lpstr>
      <vt:lpstr>Knowledge Representation (KR)-1</vt:lpstr>
      <vt:lpstr>Knowledge Representation (KR)-2</vt:lpstr>
      <vt:lpstr>Ontologies</vt:lpstr>
      <vt:lpstr>KR versus Data Models</vt:lpstr>
      <vt:lpstr>KR versus Data Models</vt:lpstr>
      <vt:lpstr>Summary</vt:lpstr>
      <vt:lpstr>Review Questions</vt:lpstr>
      <vt:lpstr>Exercise(1)</vt:lpstr>
      <vt:lpstr>Exercise(2)</vt:lpstr>
      <vt:lpstr>Exercise(3)</vt:lpstr>
      <vt:lpstr>Exercise(4)</vt:lpstr>
    </vt:vector>
  </TitlesOfParts>
  <Manager/>
  <Company>©2007 Pearson Addison-Wesley. All rights reserved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Database System Concepts and Architecture</dc:subject>
  <dc:creator>Elmasri/Navathe</dc:creator>
  <cp:keywords/>
  <dc:description/>
  <cp:lastModifiedBy>Tesfamichael Gebrehiwet</cp:lastModifiedBy>
  <cp:revision>496</cp:revision>
  <cp:lastPrinted>2001-11-04T00:51:13Z</cp:lastPrinted>
  <dcterms:created xsi:type="dcterms:W3CDTF">2005-02-25T19:46:41Z</dcterms:created>
  <dcterms:modified xsi:type="dcterms:W3CDTF">2021-04-02T11:41:11Z</dcterms:modified>
  <cp:category/>
</cp:coreProperties>
</file>